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notesSlides/notesSlide6.xml" ContentType="application/vnd.openxmlformats-officedocument.presentationml.notesSlide+xml"/>
  <Override PartName="/ppt/charts/chart15.xml" ContentType="application/vnd.openxmlformats-officedocument.drawingml.chart+xml"/>
  <Override PartName="/ppt/notesSlides/notesSlide7.xml" ContentType="application/vnd.openxmlformats-officedocument.presentationml.notesSlide+xml"/>
  <Override PartName="/ppt/charts/chart16.xml" ContentType="application/vnd.openxmlformats-officedocument.drawingml.chart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8.xml" ContentType="application/vnd.openxmlformats-officedocument.drawingml.chart+xml"/>
  <Override PartName="/ppt/notesSlides/notesSlide11.xml" ContentType="application/vnd.openxmlformats-officedocument.presentationml.notesSlide+xml"/>
  <Override PartName="/ppt/charts/chart19.xml" ContentType="application/vnd.openxmlformats-officedocument.drawingml.chart+xml"/>
  <Override PartName="/ppt/notesSlides/notesSlide12.xml" ContentType="application/vnd.openxmlformats-officedocument.presentationml.notesSlide+xml"/>
  <Override PartName="/ppt/charts/chart20.xml" ContentType="application/vnd.openxmlformats-officedocument.drawingml.chart+xml"/>
  <Override PartName="/ppt/notesSlides/notesSlide13.xml" ContentType="application/vnd.openxmlformats-officedocument.presentationml.notesSlide+xml"/>
  <Override PartName="/ppt/charts/chart21.xml" ContentType="application/vnd.openxmlformats-officedocument.drawingml.chart+xml"/>
  <Override PartName="/ppt/notesSlides/notesSlide1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15.xml" ContentType="application/vnd.openxmlformats-officedocument.presentationml.notesSlide+xml"/>
  <Override PartName="/ppt/charts/chart26.xml" ContentType="application/vnd.openxmlformats-officedocument.drawingml.chart+xml"/>
  <Override PartName="/ppt/notesSlides/notesSlide16.xml" ContentType="application/vnd.openxmlformats-officedocument.presentationml.notesSlide+xml"/>
  <Override PartName="/ppt/charts/chart27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8.xml" ContentType="application/vnd.openxmlformats-officedocument.drawingml.chart+xml"/>
  <Override PartName="/ppt/notesSlides/notesSlide20.xml" ContentType="application/vnd.openxmlformats-officedocument.presentationml.notesSlide+xml"/>
  <Override PartName="/ppt/charts/chart29.xml" ContentType="application/vnd.openxmlformats-officedocument.drawingml.chart+xml"/>
  <Override PartName="/ppt/notesSlides/notesSlide21.xml" ContentType="application/vnd.openxmlformats-officedocument.presentationml.notesSlide+xml"/>
  <Override PartName="/ppt/charts/chart30.xml" ContentType="application/vnd.openxmlformats-officedocument.drawingml.chart+xml"/>
  <Override PartName="/ppt/notesSlides/notesSlide22.xml" ContentType="application/vnd.openxmlformats-officedocument.presentationml.notesSlide+xml"/>
  <Override PartName="/ppt/charts/chart31.xml" ContentType="application/vnd.openxmlformats-officedocument.drawingml.chart+xml"/>
  <Override PartName="/ppt/notesSlides/notesSlide23.xml" ContentType="application/vnd.openxmlformats-officedocument.presentationml.notesSlide+xml"/>
  <Override PartName="/ppt/charts/chart32.xml" ContentType="application/vnd.openxmlformats-officedocument.drawingml.chart+xml"/>
  <Override PartName="/ppt/notesSlides/notesSlide24.xml" ContentType="application/vnd.openxmlformats-officedocument.presentationml.notesSlide+xml"/>
  <Override PartName="/ppt/charts/chart33.xml" ContentType="application/vnd.openxmlformats-officedocument.drawingml.chart+xml"/>
  <Override PartName="/ppt/notesSlides/notesSlide25.xml" ContentType="application/vnd.openxmlformats-officedocument.presentationml.notesSlide+xml"/>
  <Override PartName="/ppt/charts/chart34.xml" ContentType="application/vnd.openxmlformats-officedocument.drawingml.chart+xml"/>
  <Override PartName="/ppt/notesSlides/notesSlide26.xml" ContentType="application/vnd.openxmlformats-officedocument.presentationml.notesSlide+xml"/>
  <Override PartName="/ppt/charts/chart35.xml" ContentType="application/vnd.openxmlformats-officedocument.drawingml.chart+xml"/>
  <Override PartName="/ppt/notesSlides/notesSlide27.xml" ContentType="application/vnd.openxmlformats-officedocument.presentationml.notesSlide+xml"/>
  <Override PartName="/ppt/charts/chart36.xml" ContentType="application/vnd.openxmlformats-officedocument.drawingml.chart+xml"/>
  <Override PartName="/ppt/notesSlides/notesSlide28.xml" ContentType="application/vnd.openxmlformats-officedocument.presentationml.notesSlide+xml"/>
  <Override PartName="/ppt/charts/chart37.xml" ContentType="application/vnd.openxmlformats-officedocument.drawingml.chart+xml"/>
  <Override PartName="/ppt/notesSlides/notesSlide29.xml" ContentType="application/vnd.openxmlformats-officedocument.presentationml.notesSlide+xml"/>
  <Override PartName="/ppt/charts/chart38.xml" ContentType="application/vnd.openxmlformats-officedocument.drawingml.chart+xml"/>
  <Override PartName="/ppt/notesSlides/notesSlide30.xml" ContentType="application/vnd.openxmlformats-officedocument.presentationml.notesSlide+xml"/>
  <Override PartName="/ppt/charts/chart39.xml" ContentType="application/vnd.openxmlformats-officedocument.drawingml.chart+xml"/>
  <Override PartName="/ppt/notesSlides/notesSlide31.xml" ContentType="application/vnd.openxmlformats-officedocument.presentationml.notesSlide+xml"/>
  <Override PartName="/ppt/charts/chart40.xml" ContentType="application/vnd.openxmlformats-officedocument.drawingml.chart+xml"/>
  <Override PartName="/ppt/notesSlides/notesSlide32.xml" ContentType="application/vnd.openxmlformats-officedocument.presentationml.notesSlide+xml"/>
  <Override PartName="/ppt/charts/chart41.xml" ContentType="application/vnd.openxmlformats-officedocument.drawingml.chart+xml"/>
  <Override PartName="/ppt/notesSlides/notesSlide33.xml" ContentType="application/vnd.openxmlformats-officedocument.presentationml.notesSlide+xml"/>
  <Override PartName="/ppt/charts/chart42.xml" ContentType="application/vnd.openxmlformats-officedocument.drawingml.chart+xml"/>
  <Override PartName="/ppt/notesSlides/notesSlide34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35.xml" ContentType="application/vnd.openxmlformats-officedocument.presentationml.notesSlide+xml"/>
  <Override PartName="/ppt/charts/chart45.xml" ContentType="application/vnd.openxmlformats-officedocument.drawingml.chart+xml"/>
  <Override PartName="/ppt/notesSlides/notesSlide36.xml" ContentType="application/vnd.openxmlformats-officedocument.presentationml.notesSlide+xml"/>
  <Override PartName="/ppt/charts/chart46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harts/chart47.xml" ContentType="application/vnd.openxmlformats-officedocument.drawingml.chart+xml"/>
  <Override PartName="/ppt/notesSlides/notesSlide43.xml" ContentType="application/vnd.openxmlformats-officedocument.presentationml.notesSlide+xml"/>
  <Override PartName="/ppt/charts/chart48.xml" ContentType="application/vnd.openxmlformats-officedocument.drawingml.chart+xml"/>
  <Override PartName="/ppt/notesSlides/notesSlide44.xml" ContentType="application/vnd.openxmlformats-officedocument.presentationml.notesSlide+xml"/>
  <Override PartName="/ppt/charts/chart49.xml" ContentType="application/vnd.openxmlformats-officedocument.drawingml.chart+xml"/>
  <Override PartName="/ppt/notesSlides/notesSlide45.xml" ContentType="application/vnd.openxmlformats-officedocument.presentationml.notesSlide+xml"/>
  <Override PartName="/ppt/charts/chart50.xml" ContentType="application/vnd.openxmlformats-officedocument.drawingml.chart+xml"/>
  <Override PartName="/ppt/notesSlides/notesSlide46.xml" ContentType="application/vnd.openxmlformats-officedocument.presentationml.notesSlide+xml"/>
  <Override PartName="/ppt/charts/chart51.xml" ContentType="application/vnd.openxmlformats-officedocument.drawingml.chart+xml"/>
  <Override PartName="/ppt/notesSlides/notesSlide47.xml" ContentType="application/vnd.openxmlformats-officedocument.presentationml.notesSlide+xml"/>
  <Override PartName="/ppt/charts/chart52.xml" ContentType="application/vnd.openxmlformats-officedocument.drawingml.chart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6"/>
  </p:notesMasterIdLst>
  <p:sldIdLst>
    <p:sldId id="256" r:id="rId2"/>
    <p:sldId id="982" r:id="rId3"/>
    <p:sldId id="1081" r:id="rId4"/>
    <p:sldId id="1078" r:id="rId5"/>
    <p:sldId id="1079" r:id="rId6"/>
    <p:sldId id="1080" r:id="rId7"/>
    <p:sldId id="1077" r:id="rId8"/>
    <p:sldId id="913" r:id="rId9"/>
    <p:sldId id="879" r:id="rId10"/>
    <p:sldId id="1075" r:id="rId11"/>
    <p:sldId id="880" r:id="rId12"/>
    <p:sldId id="984" r:id="rId13"/>
    <p:sldId id="1082" r:id="rId14"/>
    <p:sldId id="1083" r:id="rId15"/>
    <p:sldId id="1084" r:id="rId16"/>
    <p:sldId id="1085" r:id="rId17"/>
    <p:sldId id="1086" r:id="rId18"/>
    <p:sldId id="1087" r:id="rId19"/>
    <p:sldId id="1088" r:id="rId20"/>
    <p:sldId id="1089" r:id="rId21"/>
    <p:sldId id="1090" r:id="rId22"/>
    <p:sldId id="1091" r:id="rId23"/>
    <p:sldId id="1092" r:id="rId24"/>
    <p:sldId id="1093" r:id="rId25"/>
    <p:sldId id="1094" r:id="rId26"/>
    <p:sldId id="1095" r:id="rId27"/>
    <p:sldId id="1096" r:id="rId28"/>
    <p:sldId id="1097" r:id="rId29"/>
    <p:sldId id="1098" r:id="rId30"/>
    <p:sldId id="1099" r:id="rId31"/>
    <p:sldId id="1100" r:id="rId32"/>
    <p:sldId id="1101" r:id="rId33"/>
    <p:sldId id="1102" r:id="rId34"/>
    <p:sldId id="1103" r:id="rId35"/>
    <p:sldId id="1104" r:id="rId36"/>
    <p:sldId id="1105" r:id="rId37"/>
    <p:sldId id="1106" r:id="rId38"/>
    <p:sldId id="1107" r:id="rId39"/>
    <p:sldId id="1108" r:id="rId40"/>
    <p:sldId id="1109" r:id="rId41"/>
    <p:sldId id="1110" r:id="rId42"/>
    <p:sldId id="1111" r:id="rId43"/>
    <p:sldId id="1112" r:id="rId44"/>
    <p:sldId id="1113" r:id="rId45"/>
    <p:sldId id="1114" r:id="rId46"/>
    <p:sldId id="1115" r:id="rId47"/>
    <p:sldId id="1116" r:id="rId48"/>
    <p:sldId id="1117" r:id="rId49"/>
    <p:sldId id="1118" r:id="rId50"/>
    <p:sldId id="1119" r:id="rId51"/>
    <p:sldId id="1120" r:id="rId52"/>
    <p:sldId id="1121" r:id="rId53"/>
    <p:sldId id="1122" r:id="rId54"/>
    <p:sldId id="1123" r:id="rId55"/>
    <p:sldId id="1124" r:id="rId56"/>
    <p:sldId id="1125" r:id="rId57"/>
    <p:sldId id="1126" r:id="rId58"/>
    <p:sldId id="1127" r:id="rId59"/>
    <p:sldId id="1128" r:id="rId60"/>
    <p:sldId id="1129" r:id="rId61"/>
    <p:sldId id="1130" r:id="rId62"/>
    <p:sldId id="1131" r:id="rId63"/>
    <p:sldId id="1132" r:id="rId64"/>
    <p:sldId id="1133" r:id="rId65"/>
    <p:sldId id="1134" r:id="rId66"/>
    <p:sldId id="1135" r:id="rId67"/>
    <p:sldId id="1136" r:id="rId68"/>
    <p:sldId id="1137" r:id="rId69"/>
    <p:sldId id="1138" r:id="rId70"/>
    <p:sldId id="1139" r:id="rId71"/>
    <p:sldId id="1140" r:id="rId72"/>
    <p:sldId id="1141" r:id="rId73"/>
    <p:sldId id="1142" r:id="rId74"/>
    <p:sldId id="1143" r:id="rId75"/>
    <p:sldId id="1144" r:id="rId76"/>
    <p:sldId id="1145" r:id="rId77"/>
    <p:sldId id="1146" r:id="rId78"/>
    <p:sldId id="1147" r:id="rId79"/>
    <p:sldId id="1148" r:id="rId80"/>
    <p:sldId id="1149" r:id="rId81"/>
    <p:sldId id="1150" r:id="rId82"/>
    <p:sldId id="1151" r:id="rId83"/>
    <p:sldId id="1152" r:id="rId84"/>
    <p:sldId id="1153" r:id="rId85"/>
    <p:sldId id="1154" r:id="rId86"/>
    <p:sldId id="1155" r:id="rId87"/>
    <p:sldId id="1156" r:id="rId88"/>
    <p:sldId id="1157" r:id="rId89"/>
    <p:sldId id="1158" r:id="rId90"/>
    <p:sldId id="1159" r:id="rId91"/>
    <p:sldId id="1160" r:id="rId92"/>
    <p:sldId id="1161" r:id="rId93"/>
    <p:sldId id="1162" r:id="rId94"/>
    <p:sldId id="1163" r:id="rId95"/>
    <p:sldId id="1164" r:id="rId96"/>
    <p:sldId id="1165" r:id="rId97"/>
    <p:sldId id="1166" r:id="rId98"/>
    <p:sldId id="1167" r:id="rId99"/>
    <p:sldId id="1168" r:id="rId100"/>
    <p:sldId id="1169" r:id="rId101"/>
    <p:sldId id="1170" r:id="rId102"/>
    <p:sldId id="1171" r:id="rId103"/>
    <p:sldId id="1172" r:id="rId104"/>
    <p:sldId id="1173" r:id="rId105"/>
    <p:sldId id="1174" r:id="rId106"/>
    <p:sldId id="1175" r:id="rId107"/>
    <p:sldId id="1176" r:id="rId108"/>
    <p:sldId id="1177" r:id="rId109"/>
    <p:sldId id="1178" r:id="rId110"/>
    <p:sldId id="1179" r:id="rId111"/>
    <p:sldId id="1180" r:id="rId112"/>
    <p:sldId id="1181" r:id="rId113"/>
    <p:sldId id="1182" r:id="rId114"/>
    <p:sldId id="1183" r:id="rId115"/>
    <p:sldId id="1184" r:id="rId116"/>
    <p:sldId id="1185" r:id="rId117"/>
    <p:sldId id="1186" r:id="rId118"/>
    <p:sldId id="1187" r:id="rId119"/>
    <p:sldId id="1188" r:id="rId120"/>
    <p:sldId id="1189" r:id="rId121"/>
    <p:sldId id="1190" r:id="rId122"/>
    <p:sldId id="1191" r:id="rId123"/>
    <p:sldId id="1192" r:id="rId124"/>
    <p:sldId id="1193" r:id="rId125"/>
    <p:sldId id="1194" r:id="rId126"/>
    <p:sldId id="1195" r:id="rId127"/>
    <p:sldId id="1196" r:id="rId128"/>
    <p:sldId id="1197" r:id="rId129"/>
    <p:sldId id="1198" r:id="rId130"/>
    <p:sldId id="1199" r:id="rId131"/>
    <p:sldId id="1200" r:id="rId132"/>
    <p:sldId id="1201" r:id="rId133"/>
    <p:sldId id="1202" r:id="rId134"/>
    <p:sldId id="1203" r:id="rId135"/>
    <p:sldId id="1204" r:id="rId136"/>
    <p:sldId id="1205" r:id="rId137"/>
    <p:sldId id="1206" r:id="rId138"/>
    <p:sldId id="1207" r:id="rId139"/>
    <p:sldId id="1208" r:id="rId140"/>
    <p:sldId id="1209" r:id="rId141"/>
    <p:sldId id="1210" r:id="rId142"/>
    <p:sldId id="1211" r:id="rId143"/>
    <p:sldId id="1212" r:id="rId144"/>
    <p:sldId id="1213" r:id="rId145"/>
    <p:sldId id="1214" r:id="rId146"/>
    <p:sldId id="1215" r:id="rId147"/>
    <p:sldId id="1216" r:id="rId148"/>
    <p:sldId id="1217" r:id="rId149"/>
    <p:sldId id="1218" r:id="rId150"/>
    <p:sldId id="1219" r:id="rId151"/>
    <p:sldId id="1220" r:id="rId152"/>
    <p:sldId id="1221" r:id="rId153"/>
    <p:sldId id="1222" r:id="rId154"/>
    <p:sldId id="1223" r:id="rId155"/>
    <p:sldId id="1224" r:id="rId156"/>
    <p:sldId id="1225" r:id="rId157"/>
    <p:sldId id="1226" r:id="rId158"/>
    <p:sldId id="1227" r:id="rId159"/>
    <p:sldId id="1228" r:id="rId160"/>
    <p:sldId id="1229" r:id="rId161"/>
    <p:sldId id="956" r:id="rId162"/>
    <p:sldId id="957" r:id="rId163"/>
    <p:sldId id="1076" r:id="rId164"/>
    <p:sldId id="953" r:id="rId16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14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0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swaran\Desktop\DMS\Medi_DMS_Nodel%20Officer%20Review%20Presenta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dayaprakash.r\Desktop\Nodal%20Officer\Nodel%20Officer%20Review%20Presentation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25.94\d\Government%20Report\UIIC\DME_DMS\PPT\16-jun-17\DMS\Medi_DMS_Nodel%20Officer%20Review%20Present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33\misteam\GOVT%20REPORTS\00'2017\00'June'2017\DMS\MDI_5H_10-06-2016_6H_10-06-2017%20MIS%20Du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Sheet4!$B$3</c:f>
              <c:strCache>
                <c:ptCount val="1"/>
                <c:pt idx="0">
                  <c:v>Nos.</c:v>
                </c:pt>
              </c:strCache>
            </c:strRef>
          </c:tx>
          <c:invertIfNegative val="0"/>
          <c:cat>
            <c:strRef>
              <c:f>Sheet4!$A$4:$A$34</c:f>
              <c:strCache>
                <c:ptCount val="31"/>
                <c:pt idx="0">
                  <c:v>Ramanathapuram</c:v>
                </c:pt>
                <c:pt idx="1">
                  <c:v>Virudunagar</c:v>
                </c:pt>
                <c:pt idx="2">
                  <c:v>Namakkal</c:v>
                </c:pt>
                <c:pt idx="3">
                  <c:v>Thiruvallur</c:v>
                </c:pt>
                <c:pt idx="4">
                  <c:v>Vellore</c:v>
                </c:pt>
                <c:pt idx="5">
                  <c:v>Cuddalore</c:v>
                </c:pt>
                <c:pt idx="6">
                  <c:v>Perambalur</c:v>
                </c:pt>
                <c:pt idx="7">
                  <c:v>Dindigul</c:v>
                </c:pt>
                <c:pt idx="8">
                  <c:v>Erode</c:v>
                </c:pt>
                <c:pt idx="9">
                  <c:v>Salem</c:v>
                </c:pt>
                <c:pt idx="10">
                  <c:v>Krishnagiri</c:v>
                </c:pt>
                <c:pt idx="11">
                  <c:v>Madurai</c:v>
                </c:pt>
                <c:pt idx="12">
                  <c:v>Kanyakumari</c:v>
                </c:pt>
                <c:pt idx="13">
                  <c:v>Tiruchirappalli</c:v>
                </c:pt>
                <c:pt idx="14">
                  <c:v>Nagapattinam</c:v>
                </c:pt>
                <c:pt idx="15">
                  <c:v>Kancheepuram</c:v>
                </c:pt>
                <c:pt idx="16">
                  <c:v>Tirupur</c:v>
                </c:pt>
                <c:pt idx="17">
                  <c:v>Thoothukudi</c:v>
                </c:pt>
                <c:pt idx="18">
                  <c:v>Nilgiris</c:v>
                </c:pt>
                <c:pt idx="19">
                  <c:v>Tirunelveli</c:v>
                </c:pt>
                <c:pt idx="20">
                  <c:v>Ariyalur</c:v>
                </c:pt>
                <c:pt idx="21">
                  <c:v>Coimbatore</c:v>
                </c:pt>
                <c:pt idx="22">
                  <c:v>Thanjavur</c:v>
                </c:pt>
                <c:pt idx="23">
                  <c:v>Viluppuram</c:v>
                </c:pt>
                <c:pt idx="24">
                  <c:v>Sivagangai</c:v>
                </c:pt>
                <c:pt idx="25">
                  <c:v>Theni</c:v>
                </c:pt>
                <c:pt idx="26">
                  <c:v>Dharmapuri</c:v>
                </c:pt>
                <c:pt idx="27">
                  <c:v>Tiruvarur</c:v>
                </c:pt>
                <c:pt idx="28">
                  <c:v>Tiruvannamalai</c:v>
                </c:pt>
                <c:pt idx="29">
                  <c:v>Pudukkottai</c:v>
                </c:pt>
                <c:pt idx="30">
                  <c:v>Karur</c:v>
                </c:pt>
              </c:strCache>
            </c:strRef>
          </c:cat>
          <c:val>
            <c:numRef>
              <c:f>Sheet4!$B$4:$B$34</c:f>
              <c:numCache>
                <c:formatCode>General</c:formatCode>
                <c:ptCount val="31"/>
                <c:pt idx="0">
                  <c:v>20892</c:v>
                </c:pt>
                <c:pt idx="1">
                  <c:v>16619</c:v>
                </c:pt>
                <c:pt idx="2">
                  <c:v>9145</c:v>
                </c:pt>
                <c:pt idx="3">
                  <c:v>8955</c:v>
                </c:pt>
                <c:pt idx="4">
                  <c:v>8836</c:v>
                </c:pt>
                <c:pt idx="5">
                  <c:v>6934</c:v>
                </c:pt>
                <c:pt idx="6">
                  <c:v>6787</c:v>
                </c:pt>
                <c:pt idx="7">
                  <c:v>6683</c:v>
                </c:pt>
                <c:pt idx="8">
                  <c:v>6010</c:v>
                </c:pt>
                <c:pt idx="9">
                  <c:v>5805</c:v>
                </c:pt>
                <c:pt idx="10">
                  <c:v>5529</c:v>
                </c:pt>
                <c:pt idx="11">
                  <c:v>5433</c:v>
                </c:pt>
                <c:pt idx="12">
                  <c:v>4974</c:v>
                </c:pt>
                <c:pt idx="13">
                  <c:v>4865</c:v>
                </c:pt>
                <c:pt idx="14">
                  <c:v>4587</c:v>
                </c:pt>
                <c:pt idx="15">
                  <c:v>4412</c:v>
                </c:pt>
                <c:pt idx="16">
                  <c:v>4260</c:v>
                </c:pt>
                <c:pt idx="17">
                  <c:v>3983</c:v>
                </c:pt>
                <c:pt idx="18">
                  <c:v>3732</c:v>
                </c:pt>
                <c:pt idx="19">
                  <c:v>3578</c:v>
                </c:pt>
                <c:pt idx="20">
                  <c:v>3429</c:v>
                </c:pt>
                <c:pt idx="21">
                  <c:v>3337</c:v>
                </c:pt>
                <c:pt idx="22">
                  <c:v>3009</c:v>
                </c:pt>
                <c:pt idx="23">
                  <c:v>2995</c:v>
                </c:pt>
                <c:pt idx="24">
                  <c:v>2909</c:v>
                </c:pt>
                <c:pt idx="25">
                  <c:v>2684</c:v>
                </c:pt>
                <c:pt idx="26">
                  <c:v>1742</c:v>
                </c:pt>
                <c:pt idx="27">
                  <c:v>1702</c:v>
                </c:pt>
                <c:pt idx="28">
                  <c:v>1560</c:v>
                </c:pt>
                <c:pt idx="29">
                  <c:v>795</c:v>
                </c:pt>
                <c:pt idx="30">
                  <c:v>507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16352"/>
        <c:axId val="221796224"/>
      </c:barChart>
      <c:lineChart>
        <c:grouping val="standard"/>
        <c:varyColors val="0"/>
        <c:ser>
          <c:idx val="1"/>
          <c:order val="1"/>
          <c:tx>
            <c:strRef>
              <c:f>Sheet4!$C$3</c:f>
              <c:strCache>
                <c:ptCount val="1"/>
                <c:pt idx="0">
                  <c:v>App Amt.</c:v>
                </c:pt>
              </c:strCache>
            </c:strRef>
          </c:tx>
          <c:dLbls>
            <c:numFmt formatCode="#,##0.00" sourceLinked="0"/>
            <c:txPr>
              <a:bodyPr/>
              <a:lstStyle/>
              <a:p>
                <a:pPr>
                  <a:defRPr sz="900"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Sheet4!$A$4:$A$34</c:f>
              <c:strCache>
                <c:ptCount val="31"/>
                <c:pt idx="0">
                  <c:v>Ramanathapuram</c:v>
                </c:pt>
                <c:pt idx="1">
                  <c:v>Virudunagar</c:v>
                </c:pt>
                <c:pt idx="2">
                  <c:v>Namakkal</c:v>
                </c:pt>
                <c:pt idx="3">
                  <c:v>Thiruvallur</c:v>
                </c:pt>
                <c:pt idx="4">
                  <c:v>Vellore</c:v>
                </c:pt>
                <c:pt idx="5">
                  <c:v>Cuddalore</c:v>
                </c:pt>
                <c:pt idx="6">
                  <c:v>Perambalur</c:v>
                </c:pt>
                <c:pt idx="7">
                  <c:v>Dindigul</c:v>
                </c:pt>
                <c:pt idx="8">
                  <c:v>Erode</c:v>
                </c:pt>
                <c:pt idx="9">
                  <c:v>Salem</c:v>
                </c:pt>
                <c:pt idx="10">
                  <c:v>Krishnagiri</c:v>
                </c:pt>
                <c:pt idx="11">
                  <c:v>Madurai</c:v>
                </c:pt>
                <c:pt idx="12">
                  <c:v>Kanyakumari</c:v>
                </c:pt>
                <c:pt idx="13">
                  <c:v>Tiruchirappalli</c:v>
                </c:pt>
                <c:pt idx="14">
                  <c:v>Nagapattinam</c:v>
                </c:pt>
                <c:pt idx="15">
                  <c:v>Kancheepuram</c:v>
                </c:pt>
                <c:pt idx="16">
                  <c:v>Tirupur</c:v>
                </c:pt>
                <c:pt idx="17">
                  <c:v>Thoothukudi</c:v>
                </c:pt>
                <c:pt idx="18">
                  <c:v>Nilgiris</c:v>
                </c:pt>
                <c:pt idx="19">
                  <c:v>Tirunelveli</c:v>
                </c:pt>
                <c:pt idx="20">
                  <c:v>Ariyalur</c:v>
                </c:pt>
                <c:pt idx="21">
                  <c:v>Coimbatore</c:v>
                </c:pt>
                <c:pt idx="22">
                  <c:v>Thanjavur</c:v>
                </c:pt>
                <c:pt idx="23">
                  <c:v>Viluppuram</c:v>
                </c:pt>
                <c:pt idx="24">
                  <c:v>Sivagangai</c:v>
                </c:pt>
                <c:pt idx="25">
                  <c:v>Theni</c:v>
                </c:pt>
                <c:pt idx="26">
                  <c:v>Dharmapuri</c:v>
                </c:pt>
                <c:pt idx="27">
                  <c:v>Tiruvarur</c:v>
                </c:pt>
                <c:pt idx="28">
                  <c:v>Tiruvannamalai</c:v>
                </c:pt>
                <c:pt idx="29">
                  <c:v>Pudukkottai</c:v>
                </c:pt>
                <c:pt idx="30">
                  <c:v>Karur</c:v>
                </c:pt>
              </c:strCache>
            </c:strRef>
          </c:cat>
          <c:val>
            <c:numRef>
              <c:f>Sheet4!$C$4:$C$34</c:f>
              <c:numCache>
                <c:formatCode>General</c:formatCode>
                <c:ptCount val="31"/>
                <c:pt idx="0">
                  <c:v>29.914366999999995</c:v>
                </c:pt>
                <c:pt idx="1">
                  <c:v>26.844640999999999</c:v>
                </c:pt>
                <c:pt idx="2">
                  <c:v>10.918829500000001</c:v>
                </c:pt>
                <c:pt idx="3">
                  <c:v>11.873794499999999</c:v>
                </c:pt>
                <c:pt idx="4">
                  <c:v>16.0572655</c:v>
                </c:pt>
                <c:pt idx="5">
                  <c:v>8.729039499999999</c:v>
                </c:pt>
                <c:pt idx="6">
                  <c:v>9.5007370000000009</c:v>
                </c:pt>
                <c:pt idx="7">
                  <c:v>9.8268649999999997</c:v>
                </c:pt>
                <c:pt idx="8">
                  <c:v>8.2929379999999995</c:v>
                </c:pt>
                <c:pt idx="9">
                  <c:v>7.5830155000000001</c:v>
                </c:pt>
                <c:pt idx="10">
                  <c:v>7.8200959999999995</c:v>
                </c:pt>
                <c:pt idx="11">
                  <c:v>8.707593000000001</c:v>
                </c:pt>
                <c:pt idx="12">
                  <c:v>6.6507144000000009</c:v>
                </c:pt>
                <c:pt idx="13">
                  <c:v>7.1526779999999999</c:v>
                </c:pt>
                <c:pt idx="14">
                  <c:v>6.9750389999999989</c:v>
                </c:pt>
                <c:pt idx="15">
                  <c:v>6.5014190000000003</c:v>
                </c:pt>
                <c:pt idx="16">
                  <c:v>6.4004690000000002</c:v>
                </c:pt>
                <c:pt idx="17">
                  <c:v>5.8090069999999994</c:v>
                </c:pt>
                <c:pt idx="18">
                  <c:v>6.760383</c:v>
                </c:pt>
                <c:pt idx="19">
                  <c:v>5.977074</c:v>
                </c:pt>
                <c:pt idx="20">
                  <c:v>4.5618660000000002</c:v>
                </c:pt>
                <c:pt idx="21">
                  <c:v>5.1591334999999994</c:v>
                </c:pt>
                <c:pt idx="22">
                  <c:v>4.0459934999999998</c:v>
                </c:pt>
                <c:pt idx="23">
                  <c:v>4.3579690000000006</c:v>
                </c:pt>
                <c:pt idx="24">
                  <c:v>4.096838</c:v>
                </c:pt>
                <c:pt idx="25">
                  <c:v>3.8195220000000001</c:v>
                </c:pt>
                <c:pt idx="26">
                  <c:v>2.4343179999999998</c:v>
                </c:pt>
                <c:pt idx="27">
                  <c:v>2.843197</c:v>
                </c:pt>
                <c:pt idx="28">
                  <c:v>2.0462759999999998</c:v>
                </c:pt>
                <c:pt idx="29">
                  <c:v>1.157635</c:v>
                </c:pt>
                <c:pt idx="30">
                  <c:v>0.58107500000000001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4655616"/>
        <c:axId val="224653696"/>
      </c:lineChart>
      <c:catAx>
        <c:axId val="218916352"/>
        <c:scaling>
          <c:orientation val="minMax"/>
        </c:scaling>
        <c:delete val="0"/>
        <c:axPos val="b"/>
        <c:majorTickMark val="out"/>
        <c:minorTickMark val="none"/>
        <c:tickLblPos val="nextTo"/>
        <c:crossAx val="221796224"/>
        <c:crosses val="autoZero"/>
        <c:auto val="1"/>
        <c:lblAlgn val="ctr"/>
        <c:lblOffset val="100"/>
        <c:noMultiLvlLbl val="0"/>
      </c:catAx>
      <c:valAx>
        <c:axId val="221796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8916352"/>
        <c:crosses val="autoZero"/>
        <c:crossBetween val="between"/>
      </c:valAx>
      <c:valAx>
        <c:axId val="2246536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224655616"/>
        <c:crosses val="max"/>
        <c:crossBetween val="between"/>
      </c:valAx>
      <c:catAx>
        <c:axId val="224655616"/>
        <c:scaling>
          <c:orientation val="minMax"/>
        </c:scaling>
        <c:delete val="1"/>
        <c:axPos val="b"/>
        <c:majorTickMark val="out"/>
        <c:minorTickMark val="none"/>
        <c:tickLblPos val="nextTo"/>
        <c:crossAx val="2246536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Sheet12!$B$50:$C$55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Hospital,Erode TN.</c:v>
                  </c:pt>
                </c:lvl>
              </c:multiLvlStrCache>
            </c:multiLvlStrRef>
          </c:cat>
          <c:val>
            <c:numRef>
              <c:f>Sheet12!$D$50:$D$55</c:f>
              <c:numCache>
                <c:formatCode>General</c:formatCode>
                <c:ptCount val="6"/>
                <c:pt idx="0">
                  <c:v>39</c:v>
                </c:pt>
                <c:pt idx="1">
                  <c:v>57</c:v>
                </c:pt>
                <c:pt idx="2">
                  <c:v>54</c:v>
                </c:pt>
                <c:pt idx="3">
                  <c:v>56</c:v>
                </c:pt>
                <c:pt idx="4">
                  <c:v>51</c:v>
                </c:pt>
                <c:pt idx="5">
                  <c:v>24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Sheet12!$B$50:$C$55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Hospital,Erode TN.</c:v>
                  </c:pt>
                </c:lvl>
              </c:multiLvlStrCache>
            </c:multiLvlStrRef>
          </c:cat>
          <c:val>
            <c:numRef>
              <c:f>Sheet12!$E$50:$E$55</c:f>
              <c:numCache>
                <c:formatCode>General</c:formatCode>
                <c:ptCount val="6"/>
                <c:pt idx="0">
                  <c:v>57</c:v>
                </c:pt>
                <c:pt idx="1">
                  <c:v>53</c:v>
                </c:pt>
                <c:pt idx="2">
                  <c:v>61</c:v>
                </c:pt>
                <c:pt idx="3">
                  <c:v>54</c:v>
                </c:pt>
                <c:pt idx="4">
                  <c:v>53</c:v>
                </c:pt>
                <c:pt idx="5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3313664"/>
        <c:axId val="323316352"/>
        <c:axId val="0"/>
      </c:bar3DChart>
      <c:catAx>
        <c:axId val="323313664"/>
        <c:scaling>
          <c:orientation val="minMax"/>
        </c:scaling>
        <c:delete val="0"/>
        <c:axPos val="b"/>
        <c:majorTickMark val="none"/>
        <c:minorTickMark val="none"/>
        <c:tickLblPos val="nextTo"/>
        <c:crossAx val="323316352"/>
        <c:crosses val="autoZero"/>
        <c:auto val="1"/>
        <c:lblAlgn val="ctr"/>
        <c:lblOffset val="100"/>
        <c:noMultiLvlLbl val="0"/>
      </c:catAx>
      <c:valAx>
        <c:axId val="323316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233136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Wise'!$B$77:$C$82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Bhoothapandi,Kanyakumari TN.</c:v>
                  </c:pt>
                </c:lvl>
              </c:multiLvlStrCache>
            </c:multiLvlStrRef>
          </c:cat>
          <c:val>
            <c:numRef>
              <c:f>'Month Wise'!$D$77:$D$82</c:f>
              <c:numCache>
                <c:formatCode>General</c:formatCode>
                <c:ptCount val="6"/>
                <c:pt idx="0">
                  <c:v>4</c:v>
                </c:pt>
                <c:pt idx="1">
                  <c:v>2</c:v>
                </c:pt>
                <c:pt idx="2">
                  <c:v>0</c:v>
                </c:pt>
                <c:pt idx="3">
                  <c:v>4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Wise'!$B$77:$C$82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Bhoothapandi,Kanyakumari TN.</c:v>
                  </c:pt>
                </c:lvl>
              </c:multiLvlStrCache>
            </c:multiLvlStrRef>
          </c:cat>
          <c:val>
            <c:numRef>
              <c:f>'Month Wise'!$E$77:$E$82</c:f>
              <c:numCache>
                <c:formatCode>General</c:formatCode>
                <c:ptCount val="6"/>
                <c:pt idx="0">
                  <c:v>9</c:v>
                </c:pt>
                <c:pt idx="1">
                  <c:v>19</c:v>
                </c:pt>
                <c:pt idx="2">
                  <c:v>13</c:v>
                </c:pt>
                <c:pt idx="3">
                  <c:v>7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970752"/>
        <c:axId val="327165056"/>
        <c:axId val="0"/>
      </c:bar3DChart>
      <c:catAx>
        <c:axId val="326970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27165056"/>
        <c:crosses val="autoZero"/>
        <c:auto val="1"/>
        <c:lblAlgn val="ctr"/>
        <c:lblOffset val="100"/>
        <c:noMultiLvlLbl val="0"/>
      </c:catAx>
      <c:valAx>
        <c:axId val="327165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26970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Wise'!$B$83:$C$88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hospital,kulithurai,Kanyakumari,TN.</c:v>
                  </c:pt>
                </c:lvl>
              </c:multiLvlStrCache>
            </c:multiLvlStrRef>
          </c:cat>
          <c:val>
            <c:numRef>
              <c:f>'Month Wise'!$D$83:$D$88</c:f>
              <c:numCache>
                <c:formatCode>General</c:formatCode>
                <c:ptCount val="6"/>
                <c:pt idx="0">
                  <c:v>2</c:v>
                </c:pt>
                <c:pt idx="1">
                  <c:v>9</c:v>
                </c:pt>
                <c:pt idx="2">
                  <c:v>9</c:v>
                </c:pt>
                <c:pt idx="3">
                  <c:v>15</c:v>
                </c:pt>
                <c:pt idx="4">
                  <c:v>14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Wise'!$B$83:$C$88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hospital,kulithurai,Kanyakumari,TN.</c:v>
                  </c:pt>
                </c:lvl>
              </c:multiLvlStrCache>
            </c:multiLvlStrRef>
          </c:cat>
          <c:val>
            <c:numRef>
              <c:f>'Month Wise'!$E$83:$E$88</c:f>
              <c:numCache>
                <c:formatCode>General</c:formatCode>
                <c:ptCount val="6"/>
                <c:pt idx="0">
                  <c:v>10</c:v>
                </c:pt>
                <c:pt idx="1">
                  <c:v>5</c:v>
                </c:pt>
                <c:pt idx="2">
                  <c:v>13</c:v>
                </c:pt>
                <c:pt idx="3">
                  <c:v>11</c:v>
                </c:pt>
                <c:pt idx="4">
                  <c:v>16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661248"/>
        <c:axId val="349734016"/>
        <c:axId val="0"/>
      </c:bar3DChart>
      <c:catAx>
        <c:axId val="348661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9734016"/>
        <c:crosses val="autoZero"/>
        <c:auto val="1"/>
        <c:lblAlgn val="ctr"/>
        <c:lblOffset val="100"/>
        <c:noMultiLvlLbl val="0"/>
      </c:catAx>
      <c:valAx>
        <c:axId val="349734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86612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Wise'!$B$89:$C$94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Quarters Hospital,Kanyakumari TN.</c:v>
                  </c:pt>
                </c:lvl>
              </c:multiLvlStrCache>
            </c:multiLvlStrRef>
          </c:cat>
          <c:val>
            <c:numRef>
              <c:f>'Month Wise'!$D$89:$D$94</c:f>
              <c:numCache>
                <c:formatCode>General</c:formatCode>
                <c:ptCount val="6"/>
                <c:pt idx="0">
                  <c:v>26</c:v>
                </c:pt>
                <c:pt idx="1">
                  <c:v>42</c:v>
                </c:pt>
                <c:pt idx="2">
                  <c:v>42</c:v>
                </c:pt>
                <c:pt idx="3">
                  <c:v>48</c:v>
                </c:pt>
                <c:pt idx="4">
                  <c:v>49</c:v>
                </c:pt>
                <c:pt idx="5">
                  <c:v>18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Wise'!$B$89:$C$94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Quarters Hospital,Kanyakumari TN.</c:v>
                  </c:pt>
                </c:lvl>
              </c:multiLvlStrCache>
            </c:multiLvlStrRef>
          </c:cat>
          <c:val>
            <c:numRef>
              <c:f>'Month Wise'!$E$89:$E$94</c:f>
              <c:numCache>
                <c:formatCode>General</c:formatCode>
                <c:ptCount val="6"/>
                <c:pt idx="0">
                  <c:v>45</c:v>
                </c:pt>
                <c:pt idx="1">
                  <c:v>68</c:v>
                </c:pt>
                <c:pt idx="2">
                  <c:v>90</c:v>
                </c:pt>
                <c:pt idx="3">
                  <c:v>73</c:v>
                </c:pt>
                <c:pt idx="4">
                  <c:v>85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4298496"/>
        <c:axId val="374354688"/>
        <c:axId val="0"/>
      </c:bar3DChart>
      <c:catAx>
        <c:axId val="3742984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4354688"/>
        <c:crosses val="autoZero"/>
        <c:auto val="1"/>
        <c:lblAlgn val="ctr"/>
        <c:lblOffset val="100"/>
        <c:noMultiLvlLbl val="0"/>
      </c:catAx>
      <c:valAx>
        <c:axId val="374354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42984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Wise'!$B$107:$C$112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Thirumangalam, Madurai TN.</c:v>
                  </c:pt>
                </c:lvl>
              </c:multiLvlStrCache>
            </c:multiLvlStrRef>
          </c:cat>
          <c:val>
            <c:numRef>
              <c:f>'Month Wise'!$D$107:$D$112</c:f>
              <c:numCache>
                <c:formatCode>General</c:formatCode>
                <c:ptCount val="6"/>
                <c:pt idx="0">
                  <c:v>20</c:v>
                </c:pt>
                <c:pt idx="1">
                  <c:v>21</c:v>
                </c:pt>
                <c:pt idx="2">
                  <c:v>21</c:v>
                </c:pt>
                <c:pt idx="3">
                  <c:v>25</c:v>
                </c:pt>
                <c:pt idx="4">
                  <c:v>13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Wise'!$B$107:$C$112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Thirumangalam, Madurai TN.</c:v>
                  </c:pt>
                </c:lvl>
              </c:multiLvlStrCache>
            </c:multiLvlStrRef>
          </c:cat>
          <c:val>
            <c:numRef>
              <c:f>'Month Wise'!$E$107:$E$112</c:f>
              <c:numCache>
                <c:formatCode>General</c:formatCode>
                <c:ptCount val="6"/>
                <c:pt idx="0">
                  <c:v>4</c:v>
                </c:pt>
                <c:pt idx="1">
                  <c:v>12</c:v>
                </c:pt>
                <c:pt idx="2">
                  <c:v>34</c:v>
                </c:pt>
                <c:pt idx="3">
                  <c:v>28</c:v>
                </c:pt>
                <c:pt idx="4">
                  <c:v>10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7608832"/>
        <c:axId val="377688448"/>
        <c:axId val="0"/>
      </c:bar3DChart>
      <c:catAx>
        <c:axId val="37760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7688448"/>
        <c:crosses val="autoZero"/>
        <c:auto val="1"/>
        <c:lblAlgn val="ctr"/>
        <c:lblOffset val="100"/>
        <c:noMultiLvlLbl val="0"/>
      </c:catAx>
      <c:valAx>
        <c:axId val="3776884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7608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Wise'!$B$113:$C$118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hospital,Melur,Madurai,TN</c:v>
                  </c:pt>
                </c:lvl>
              </c:multiLvlStrCache>
            </c:multiLvlStrRef>
          </c:cat>
          <c:val>
            <c:numRef>
              <c:f>'Month Wise'!$D$113:$D$118</c:f>
              <c:numCache>
                <c:formatCode>General</c:formatCode>
                <c:ptCount val="6"/>
                <c:pt idx="0">
                  <c:v>10</c:v>
                </c:pt>
                <c:pt idx="1">
                  <c:v>19</c:v>
                </c:pt>
                <c:pt idx="2">
                  <c:v>17</c:v>
                </c:pt>
                <c:pt idx="3">
                  <c:v>16</c:v>
                </c:pt>
                <c:pt idx="4">
                  <c:v>21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Wise'!$B$113:$C$118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hospital,Melur,Madurai,TN</c:v>
                  </c:pt>
                </c:lvl>
              </c:multiLvlStrCache>
            </c:multiLvlStrRef>
          </c:cat>
          <c:val>
            <c:numRef>
              <c:f>'Month Wise'!$E$113:$E$118</c:f>
              <c:numCache>
                <c:formatCode>General</c:formatCode>
                <c:ptCount val="6"/>
                <c:pt idx="0">
                  <c:v>11</c:v>
                </c:pt>
                <c:pt idx="1">
                  <c:v>21</c:v>
                </c:pt>
                <c:pt idx="2">
                  <c:v>19</c:v>
                </c:pt>
                <c:pt idx="3">
                  <c:v>18</c:v>
                </c:pt>
                <c:pt idx="4">
                  <c:v>12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8088832"/>
        <c:axId val="382995072"/>
        <c:axId val="0"/>
      </c:bar3DChart>
      <c:catAx>
        <c:axId val="37808883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82995072"/>
        <c:crosses val="autoZero"/>
        <c:auto val="1"/>
        <c:lblAlgn val="ctr"/>
        <c:lblOffset val="100"/>
        <c:noMultiLvlLbl val="0"/>
      </c:catAx>
      <c:valAx>
        <c:axId val="382995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7808883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Wise'!$B$119:$C$124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Quarters Hospital,Madurai TN.</c:v>
                  </c:pt>
                </c:lvl>
              </c:multiLvlStrCache>
            </c:multiLvlStrRef>
          </c:cat>
          <c:val>
            <c:numRef>
              <c:f>'Month Wise'!$D$119:$D$124</c:f>
              <c:numCache>
                <c:formatCode>General</c:formatCode>
                <c:ptCount val="6"/>
                <c:pt idx="0">
                  <c:v>15</c:v>
                </c:pt>
                <c:pt idx="1">
                  <c:v>34</c:v>
                </c:pt>
                <c:pt idx="2">
                  <c:v>39</c:v>
                </c:pt>
                <c:pt idx="3">
                  <c:v>29</c:v>
                </c:pt>
                <c:pt idx="4">
                  <c:v>21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Wise'!$B$119:$C$124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Quarters Hospital,Madurai TN.</c:v>
                  </c:pt>
                </c:lvl>
              </c:multiLvlStrCache>
            </c:multiLvlStrRef>
          </c:cat>
          <c:val>
            <c:numRef>
              <c:f>'Month Wise'!$E$119:$E$124</c:f>
              <c:numCache>
                <c:formatCode>General</c:formatCode>
                <c:ptCount val="6"/>
                <c:pt idx="0">
                  <c:v>42</c:v>
                </c:pt>
                <c:pt idx="1">
                  <c:v>59</c:v>
                </c:pt>
                <c:pt idx="2">
                  <c:v>59</c:v>
                </c:pt>
                <c:pt idx="3">
                  <c:v>64</c:v>
                </c:pt>
                <c:pt idx="4">
                  <c:v>58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0893952"/>
        <c:axId val="390895488"/>
        <c:axId val="0"/>
      </c:bar3DChart>
      <c:catAx>
        <c:axId val="3908939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90895488"/>
        <c:crosses val="autoZero"/>
        <c:auto val="1"/>
        <c:lblAlgn val="ctr"/>
        <c:lblOffset val="100"/>
        <c:noMultiLvlLbl val="0"/>
      </c:catAx>
      <c:valAx>
        <c:axId val="3908954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908939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Wise'!$B$101:$C$106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Peraiyur, Madurai TN.</c:v>
                  </c:pt>
                </c:lvl>
              </c:multiLvlStrCache>
            </c:multiLvlStrRef>
          </c:cat>
          <c:val>
            <c:numRef>
              <c:f>'Month Wise'!$D$101:$D$106</c:f>
              <c:numCache>
                <c:formatCode>General</c:formatCode>
                <c:ptCount val="6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9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Wise'!$B$101:$C$106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Peraiyur, Madurai TN.</c:v>
                  </c:pt>
                </c:lvl>
              </c:multiLvlStrCache>
            </c:multiLvlStrRef>
          </c:cat>
          <c:val>
            <c:numRef>
              <c:f>'Month Wise'!$E$101:$E$106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1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94570752"/>
        <c:axId val="399173504"/>
        <c:axId val="0"/>
      </c:bar3DChart>
      <c:catAx>
        <c:axId val="3945707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99173504"/>
        <c:crosses val="autoZero"/>
        <c:auto val="1"/>
        <c:lblAlgn val="ctr"/>
        <c:lblOffset val="100"/>
        <c:noMultiLvlLbl val="0"/>
      </c:catAx>
      <c:valAx>
        <c:axId val="3991735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945707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Wise'!$B$131:$C$136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Mayiladuthurai Hospital, Nagapattinam TN.</c:v>
                  </c:pt>
                </c:lvl>
              </c:multiLvlStrCache>
            </c:multiLvlStrRef>
          </c:cat>
          <c:val>
            <c:numRef>
              <c:f>'Month Wise'!$D$131:$D$136</c:f>
              <c:numCache>
                <c:formatCode>General</c:formatCode>
                <c:ptCount val="6"/>
                <c:pt idx="0">
                  <c:v>6</c:v>
                </c:pt>
                <c:pt idx="1">
                  <c:v>15</c:v>
                </c:pt>
                <c:pt idx="2">
                  <c:v>11</c:v>
                </c:pt>
                <c:pt idx="3">
                  <c:v>12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Wise'!$B$131:$C$136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Mayiladuthurai Hospital, Nagapattinam TN.</c:v>
                  </c:pt>
                </c:lvl>
              </c:multiLvlStrCache>
            </c:multiLvlStrRef>
          </c:cat>
          <c:val>
            <c:numRef>
              <c:f>'Month Wise'!$E$131:$E$136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18</c:v>
                </c:pt>
                <c:pt idx="3">
                  <c:v>30</c:v>
                </c:pt>
                <c:pt idx="4">
                  <c:v>18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6106880"/>
        <c:axId val="406108416"/>
        <c:axId val="0"/>
      </c:bar3DChart>
      <c:catAx>
        <c:axId val="40610688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06108416"/>
        <c:crosses val="autoZero"/>
        <c:auto val="1"/>
        <c:lblAlgn val="ctr"/>
        <c:lblOffset val="100"/>
        <c:noMultiLvlLbl val="0"/>
      </c:catAx>
      <c:valAx>
        <c:axId val="406108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061068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Wise'!$B$143:$C$148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Hospital,Nagapattinam TN.</c:v>
                  </c:pt>
                </c:lvl>
              </c:multiLvlStrCache>
            </c:multiLvlStrRef>
          </c:cat>
          <c:val>
            <c:numRef>
              <c:f>'Month Wise'!$D$143:$D$148</c:f>
              <c:numCache>
                <c:formatCode>General</c:formatCode>
                <c:ptCount val="6"/>
                <c:pt idx="0">
                  <c:v>18</c:v>
                </c:pt>
                <c:pt idx="1">
                  <c:v>41</c:v>
                </c:pt>
                <c:pt idx="2">
                  <c:v>37</c:v>
                </c:pt>
                <c:pt idx="3">
                  <c:v>46</c:v>
                </c:pt>
                <c:pt idx="4">
                  <c:v>28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Wise'!$B$143:$C$148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Hospital,Nagapattinam TN.</c:v>
                  </c:pt>
                </c:lvl>
              </c:multiLvlStrCache>
            </c:multiLvlStrRef>
          </c:cat>
          <c:val>
            <c:numRef>
              <c:f>'Month Wise'!$E$143:$E$148</c:f>
              <c:numCache>
                <c:formatCode>General</c:formatCode>
                <c:ptCount val="6"/>
                <c:pt idx="0">
                  <c:v>37</c:v>
                </c:pt>
                <c:pt idx="1">
                  <c:v>45</c:v>
                </c:pt>
                <c:pt idx="2">
                  <c:v>43</c:v>
                </c:pt>
                <c:pt idx="3">
                  <c:v>43</c:v>
                </c:pt>
                <c:pt idx="4">
                  <c:v>64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0532096"/>
        <c:axId val="413473024"/>
        <c:axId val="0"/>
      </c:bar3DChart>
      <c:catAx>
        <c:axId val="4105320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13473024"/>
        <c:crosses val="autoZero"/>
        <c:auto val="1"/>
        <c:lblAlgn val="ctr"/>
        <c:lblOffset val="100"/>
        <c:noMultiLvlLbl val="0"/>
      </c:catAx>
      <c:valAx>
        <c:axId val="413473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105320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3A299"/>
            </a:solidFill>
          </c:spPr>
          <c:invertIfNegative val="0"/>
          <c:cat>
            <c:strRef>
              <c:f>'Sheet1 (3)'!$D$3:$D$32</c:f>
              <c:strCache>
                <c:ptCount val="30"/>
                <c:pt idx="0">
                  <c:v>GHQ Ramnad</c:v>
                </c:pt>
                <c:pt idx="1">
                  <c:v>GHQ Perambalur</c:v>
                </c:pt>
                <c:pt idx="2">
                  <c:v>GHQ Namakkal</c:v>
                </c:pt>
                <c:pt idx="3">
                  <c:v>GHQ Tiruvallur</c:v>
                </c:pt>
                <c:pt idx="4">
                  <c:v>GHQ Virudhunagar</c:v>
                </c:pt>
                <c:pt idx="5">
                  <c:v>GHQ Dhindigul</c:v>
                </c:pt>
                <c:pt idx="6">
                  <c:v>GHQ Cuddalore</c:v>
                </c:pt>
                <c:pt idx="7">
                  <c:v>GHQ Paramakudi Ramnad</c:v>
                </c:pt>
                <c:pt idx="8">
                  <c:v>GHQ Krishnagiri</c:v>
                </c:pt>
                <c:pt idx="9">
                  <c:v>GH Thirupathur Vellore</c:v>
                </c:pt>
                <c:pt idx="10">
                  <c:v>GH Arupukottai Virdhunagar</c:v>
                </c:pt>
                <c:pt idx="11">
                  <c:v>GHQ Erode</c:v>
                </c:pt>
                <c:pt idx="12">
                  <c:v>GHQ Kanyakumari</c:v>
                </c:pt>
                <c:pt idx="13">
                  <c:v>GHQ Kancheepuram</c:v>
                </c:pt>
                <c:pt idx="14">
                  <c:v>GH Sivakasi Virudhunagar</c:v>
                </c:pt>
                <c:pt idx="15">
                  <c:v>GHQ Kovilpatti Tuticorin</c:v>
                </c:pt>
                <c:pt idx="16">
                  <c:v>GHQ Nilgiris</c:v>
                </c:pt>
                <c:pt idx="17">
                  <c:v>GHQ Nagapattinam</c:v>
                </c:pt>
                <c:pt idx="18">
                  <c:v>GHQ Ariyalur</c:v>
                </c:pt>
                <c:pt idx="19">
                  <c:v>GHQ Kumbakonam Thanjavur</c:v>
                </c:pt>
                <c:pt idx="20">
                  <c:v>GH Melur Madurai</c:v>
                </c:pt>
                <c:pt idx="21">
                  <c:v>GHQ Tenkasi Tiruneveli</c:v>
                </c:pt>
                <c:pt idx="22">
                  <c:v>GH Keelakkarai Ramnad</c:v>
                </c:pt>
                <c:pt idx="23">
                  <c:v>GHQ Manaparai Trichy</c:v>
                </c:pt>
                <c:pt idx="24">
                  <c:v>GHQ Mettur Dam Salem</c:v>
                </c:pt>
                <c:pt idx="25">
                  <c:v>GH Authur Salem</c:v>
                </c:pt>
                <c:pt idx="26">
                  <c:v>GHQ Coimbatore</c:v>
                </c:pt>
                <c:pt idx="27">
                  <c:v>GH Gobichettipalayam Erode</c:v>
                </c:pt>
                <c:pt idx="28">
                  <c:v>GHQ Tirupur</c:v>
                </c:pt>
                <c:pt idx="29">
                  <c:v>GHQ Madurai</c:v>
                </c:pt>
              </c:strCache>
            </c:strRef>
          </c:cat>
          <c:val>
            <c:numRef>
              <c:f>'Sheet1 (3)'!$E$3:$E$32</c:f>
              <c:numCache>
                <c:formatCode>General</c:formatCode>
                <c:ptCount val="30"/>
                <c:pt idx="0">
                  <c:v>8346</c:v>
                </c:pt>
                <c:pt idx="1">
                  <c:v>6787</c:v>
                </c:pt>
                <c:pt idx="2">
                  <c:v>6288</c:v>
                </c:pt>
                <c:pt idx="3">
                  <c:v>5869</c:v>
                </c:pt>
                <c:pt idx="4">
                  <c:v>5826</c:v>
                </c:pt>
                <c:pt idx="5">
                  <c:v>5166</c:v>
                </c:pt>
                <c:pt idx="6">
                  <c:v>4882</c:v>
                </c:pt>
                <c:pt idx="7">
                  <c:v>4689</c:v>
                </c:pt>
                <c:pt idx="8">
                  <c:v>3878</c:v>
                </c:pt>
                <c:pt idx="9">
                  <c:v>3785</c:v>
                </c:pt>
                <c:pt idx="10">
                  <c:v>3731</c:v>
                </c:pt>
                <c:pt idx="11">
                  <c:v>3412</c:v>
                </c:pt>
                <c:pt idx="12">
                  <c:v>3330</c:v>
                </c:pt>
                <c:pt idx="13">
                  <c:v>2815</c:v>
                </c:pt>
                <c:pt idx="14">
                  <c:v>2763</c:v>
                </c:pt>
                <c:pt idx="15">
                  <c:v>2719</c:v>
                </c:pt>
                <c:pt idx="16">
                  <c:v>2664</c:v>
                </c:pt>
                <c:pt idx="17">
                  <c:v>2611</c:v>
                </c:pt>
                <c:pt idx="18">
                  <c:v>2529</c:v>
                </c:pt>
                <c:pt idx="19">
                  <c:v>2465</c:v>
                </c:pt>
                <c:pt idx="20">
                  <c:v>2301</c:v>
                </c:pt>
                <c:pt idx="21">
                  <c:v>2250</c:v>
                </c:pt>
                <c:pt idx="22">
                  <c:v>2244</c:v>
                </c:pt>
                <c:pt idx="23">
                  <c:v>2220</c:v>
                </c:pt>
                <c:pt idx="24">
                  <c:v>2204</c:v>
                </c:pt>
                <c:pt idx="25">
                  <c:v>2179</c:v>
                </c:pt>
                <c:pt idx="26">
                  <c:v>1824</c:v>
                </c:pt>
                <c:pt idx="27">
                  <c:v>1804</c:v>
                </c:pt>
                <c:pt idx="28">
                  <c:v>1775</c:v>
                </c:pt>
                <c:pt idx="29">
                  <c:v>1732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910208"/>
        <c:axId val="34911744"/>
      </c:barChart>
      <c:lineChart>
        <c:grouping val="standard"/>
        <c:varyColors val="0"/>
        <c:ser>
          <c:idx val="1"/>
          <c:order val="1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(3)'!$D$3:$D$32</c:f>
              <c:strCache>
                <c:ptCount val="30"/>
                <c:pt idx="0">
                  <c:v>GHQ Ramnad</c:v>
                </c:pt>
                <c:pt idx="1">
                  <c:v>GHQ Perambalur</c:v>
                </c:pt>
                <c:pt idx="2">
                  <c:v>GHQ Namakkal</c:v>
                </c:pt>
                <c:pt idx="3">
                  <c:v>GHQ Tiruvallur</c:v>
                </c:pt>
                <c:pt idx="4">
                  <c:v>GHQ Virudhunagar</c:v>
                </c:pt>
                <c:pt idx="5">
                  <c:v>GHQ Dhindigul</c:v>
                </c:pt>
                <c:pt idx="6">
                  <c:v>GHQ Cuddalore</c:v>
                </c:pt>
                <c:pt idx="7">
                  <c:v>GHQ Paramakudi Ramnad</c:v>
                </c:pt>
                <c:pt idx="8">
                  <c:v>GHQ Krishnagiri</c:v>
                </c:pt>
                <c:pt idx="9">
                  <c:v>GH Thirupathur Vellore</c:v>
                </c:pt>
                <c:pt idx="10">
                  <c:v>GH Arupukottai Virdhunagar</c:v>
                </c:pt>
                <c:pt idx="11">
                  <c:v>GHQ Erode</c:v>
                </c:pt>
                <c:pt idx="12">
                  <c:v>GHQ Kanyakumari</c:v>
                </c:pt>
                <c:pt idx="13">
                  <c:v>GHQ Kancheepuram</c:v>
                </c:pt>
                <c:pt idx="14">
                  <c:v>GH Sivakasi Virudhunagar</c:v>
                </c:pt>
                <c:pt idx="15">
                  <c:v>GHQ Kovilpatti Tuticorin</c:v>
                </c:pt>
                <c:pt idx="16">
                  <c:v>GHQ Nilgiris</c:v>
                </c:pt>
                <c:pt idx="17">
                  <c:v>GHQ Nagapattinam</c:v>
                </c:pt>
                <c:pt idx="18">
                  <c:v>GHQ Ariyalur</c:v>
                </c:pt>
                <c:pt idx="19">
                  <c:v>GHQ Kumbakonam Thanjavur</c:v>
                </c:pt>
                <c:pt idx="20">
                  <c:v>GH Melur Madurai</c:v>
                </c:pt>
                <c:pt idx="21">
                  <c:v>GHQ Tenkasi Tiruneveli</c:v>
                </c:pt>
                <c:pt idx="22">
                  <c:v>GH Keelakkarai Ramnad</c:v>
                </c:pt>
                <c:pt idx="23">
                  <c:v>GHQ Manaparai Trichy</c:v>
                </c:pt>
                <c:pt idx="24">
                  <c:v>GHQ Mettur Dam Salem</c:v>
                </c:pt>
                <c:pt idx="25">
                  <c:v>GH Authur Salem</c:v>
                </c:pt>
                <c:pt idx="26">
                  <c:v>GHQ Coimbatore</c:v>
                </c:pt>
                <c:pt idx="27">
                  <c:v>GH Gobichettipalayam Erode</c:v>
                </c:pt>
                <c:pt idx="28">
                  <c:v>GHQ Tirupur</c:v>
                </c:pt>
                <c:pt idx="29">
                  <c:v>GHQ Madurai</c:v>
                </c:pt>
              </c:strCache>
            </c:strRef>
          </c:cat>
          <c:val>
            <c:numRef>
              <c:f>'Sheet1 (3)'!$F$3:$F$32</c:f>
              <c:numCache>
                <c:formatCode>0.00</c:formatCode>
                <c:ptCount val="30"/>
                <c:pt idx="0">
                  <c:v>12.3631593</c:v>
                </c:pt>
                <c:pt idx="1">
                  <c:v>9.5007370000000009</c:v>
                </c:pt>
                <c:pt idx="2">
                  <c:v>7.8601444999999996</c:v>
                </c:pt>
                <c:pt idx="3">
                  <c:v>7.6298864999999996</c:v>
                </c:pt>
                <c:pt idx="4">
                  <c:v>8.8588895000000001</c:v>
                </c:pt>
                <c:pt idx="5">
                  <c:v>7.46896</c:v>
                </c:pt>
                <c:pt idx="6">
                  <c:v>6.3938575000000002</c:v>
                </c:pt>
                <c:pt idx="7">
                  <c:v>7.6942754999999998</c:v>
                </c:pt>
                <c:pt idx="8">
                  <c:v>5.5041859999999998</c:v>
                </c:pt>
                <c:pt idx="9">
                  <c:v>7.9016500000000001</c:v>
                </c:pt>
                <c:pt idx="10">
                  <c:v>5.5667454999999997</c:v>
                </c:pt>
                <c:pt idx="11">
                  <c:v>4.5410940000000002</c:v>
                </c:pt>
                <c:pt idx="12">
                  <c:v>4.2766164</c:v>
                </c:pt>
                <c:pt idx="13">
                  <c:v>4.2619049999999996</c:v>
                </c:pt>
                <c:pt idx="14">
                  <c:v>4.9596714999999998</c:v>
                </c:pt>
                <c:pt idx="15">
                  <c:v>4.0664809999999996</c:v>
                </c:pt>
                <c:pt idx="16">
                  <c:v>4.7855780000000001</c:v>
                </c:pt>
                <c:pt idx="17">
                  <c:v>4.0358999999999998</c:v>
                </c:pt>
                <c:pt idx="18">
                  <c:v>3.5475859999999999</c:v>
                </c:pt>
                <c:pt idx="19">
                  <c:v>3.3353735000000002</c:v>
                </c:pt>
                <c:pt idx="20">
                  <c:v>3.9700060000000001</c:v>
                </c:pt>
                <c:pt idx="21">
                  <c:v>3.7850540000000001</c:v>
                </c:pt>
                <c:pt idx="22">
                  <c:v>2.9547370000000002</c:v>
                </c:pt>
                <c:pt idx="23">
                  <c:v>3.1758609999999998</c:v>
                </c:pt>
                <c:pt idx="24">
                  <c:v>3.1709209999999999</c:v>
                </c:pt>
                <c:pt idx="25">
                  <c:v>2.6243720000000001</c:v>
                </c:pt>
                <c:pt idx="26">
                  <c:v>2.9174495</c:v>
                </c:pt>
                <c:pt idx="27">
                  <c:v>2.8168600000000001</c:v>
                </c:pt>
                <c:pt idx="28">
                  <c:v>2.5474869999999998</c:v>
                </c:pt>
                <c:pt idx="29">
                  <c:v>2.658582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915072"/>
        <c:axId val="34913280"/>
      </c:lineChart>
      <c:catAx>
        <c:axId val="34910208"/>
        <c:scaling>
          <c:orientation val="minMax"/>
        </c:scaling>
        <c:delete val="0"/>
        <c:axPos val="b"/>
        <c:majorTickMark val="out"/>
        <c:minorTickMark val="none"/>
        <c:tickLblPos val="nextTo"/>
        <c:crossAx val="34911744"/>
        <c:crosses val="autoZero"/>
        <c:auto val="1"/>
        <c:lblAlgn val="ctr"/>
        <c:lblOffset val="100"/>
        <c:noMultiLvlLbl val="0"/>
      </c:catAx>
      <c:valAx>
        <c:axId val="3491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4910208"/>
        <c:crosses val="autoZero"/>
        <c:crossBetween val="between"/>
      </c:valAx>
      <c:valAx>
        <c:axId val="34913280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34915072"/>
        <c:crosses val="max"/>
        <c:crossBetween val="between"/>
      </c:valAx>
      <c:catAx>
        <c:axId val="34915072"/>
        <c:scaling>
          <c:orientation val="minMax"/>
        </c:scaling>
        <c:delete val="1"/>
        <c:axPos val="b"/>
        <c:majorTickMark val="out"/>
        <c:minorTickMark val="none"/>
        <c:tickLblPos val="nextTo"/>
        <c:crossAx val="3491328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Wise'!$B$125:$C$130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HOSPITAL,VEDARANYAM NAGAPATTINAM TN.</c:v>
                  </c:pt>
                </c:lvl>
              </c:multiLvlStrCache>
            </c:multiLvlStrRef>
          </c:cat>
          <c:val>
            <c:numRef>
              <c:f>'Month Wise'!$D$125:$D$130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4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Wise'!$B$125:$C$130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HOSPITAL,VEDARANYAM NAGAPATTINAM TN.</c:v>
                  </c:pt>
                </c:lvl>
              </c:multiLvlStrCache>
            </c:multiLvlStrRef>
          </c:cat>
          <c:val>
            <c:numRef>
              <c:f>'Month Wise'!$E$125:$E$130</c:f>
              <c:numCache>
                <c:formatCode>General</c:formatCode>
                <c:ptCount val="6"/>
                <c:pt idx="0">
                  <c:v>3</c:v>
                </c:pt>
                <c:pt idx="1">
                  <c:v>24</c:v>
                </c:pt>
                <c:pt idx="2">
                  <c:v>14</c:v>
                </c:pt>
                <c:pt idx="3">
                  <c:v>12</c:v>
                </c:pt>
                <c:pt idx="4">
                  <c:v>1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6738304"/>
        <c:axId val="416781056"/>
        <c:axId val="0"/>
      </c:bar3DChart>
      <c:catAx>
        <c:axId val="4167383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16781056"/>
        <c:crosses val="autoZero"/>
        <c:auto val="1"/>
        <c:lblAlgn val="ctr"/>
        <c:lblOffset val="100"/>
        <c:noMultiLvlLbl val="0"/>
      </c:catAx>
      <c:valAx>
        <c:axId val="416781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16738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Wise'!$B$137:$C$142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Srikazhi Hospital, Nagapattinam TN.</c:v>
                  </c:pt>
                </c:lvl>
              </c:multiLvlStrCache>
            </c:multiLvlStrRef>
          </c:cat>
          <c:val>
            <c:numRef>
              <c:f>'Month Wise'!$D$137:$D$142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12</c:v>
                </c:pt>
                <c:pt idx="3">
                  <c:v>6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Wise'!$B$137:$C$142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Srikazhi Hospital, Nagapattinam TN.</c:v>
                  </c:pt>
                </c:lvl>
              </c:multiLvlStrCache>
            </c:multiLvlStrRef>
          </c:cat>
          <c:val>
            <c:numRef>
              <c:f>'Month Wise'!$E$137:$E$142</c:f>
              <c:numCache>
                <c:formatCode>General</c:formatCode>
                <c:ptCount val="6"/>
                <c:pt idx="0">
                  <c:v>5</c:v>
                </c:pt>
                <c:pt idx="1">
                  <c:v>21</c:v>
                </c:pt>
                <c:pt idx="2">
                  <c:v>19</c:v>
                </c:pt>
                <c:pt idx="3">
                  <c:v>14</c:v>
                </c:pt>
                <c:pt idx="4">
                  <c:v>10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4107904"/>
        <c:axId val="434109824"/>
        <c:axId val="0"/>
      </c:bar3DChart>
      <c:catAx>
        <c:axId val="4341079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34109824"/>
        <c:crosses val="autoZero"/>
        <c:auto val="1"/>
        <c:lblAlgn val="ctr"/>
        <c:lblOffset val="100"/>
        <c:noMultiLvlLbl val="0"/>
      </c:catAx>
      <c:valAx>
        <c:axId val="434109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34107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Sheet12!$B$74:$C$79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Connoor, Nilgiris TN.</c:v>
                  </c:pt>
                </c:lvl>
              </c:multiLvlStrCache>
            </c:multiLvlStrRef>
          </c:cat>
          <c:val>
            <c:numRef>
              <c:f>Sheet12!$D$74:$D$79</c:f>
              <c:numCache>
                <c:formatCode>General</c:formatCode>
                <c:ptCount val="6"/>
                <c:pt idx="0">
                  <c:v>2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Sheet12!$B$74:$C$79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Connoor, Nilgiris TN.</c:v>
                  </c:pt>
                </c:lvl>
              </c:multiLvlStrCache>
            </c:multiLvlStrRef>
          </c:cat>
          <c:val>
            <c:numRef>
              <c:f>Sheet12!$E$74:$E$79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18</c:v>
                </c:pt>
                <c:pt idx="3">
                  <c:v>4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5608192"/>
        <c:axId val="436068736"/>
        <c:axId val="0"/>
      </c:bar3DChart>
      <c:catAx>
        <c:axId val="435608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36068736"/>
        <c:crosses val="autoZero"/>
        <c:auto val="1"/>
        <c:lblAlgn val="ctr"/>
        <c:lblOffset val="100"/>
        <c:noMultiLvlLbl val="0"/>
      </c:catAx>
      <c:valAx>
        <c:axId val="436068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5608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Sheet12!$B$92:$C$97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Hospital,Nilgiris TN.</c:v>
                  </c:pt>
                </c:lvl>
              </c:multiLvlStrCache>
            </c:multiLvlStrRef>
          </c:cat>
          <c:val>
            <c:numRef>
              <c:f>Sheet12!$D$92:$D$97</c:f>
              <c:numCache>
                <c:formatCode>General</c:formatCode>
                <c:ptCount val="6"/>
                <c:pt idx="0">
                  <c:v>23</c:v>
                </c:pt>
                <c:pt idx="1">
                  <c:v>54</c:v>
                </c:pt>
                <c:pt idx="2">
                  <c:v>35</c:v>
                </c:pt>
                <c:pt idx="3">
                  <c:v>55</c:v>
                </c:pt>
                <c:pt idx="4">
                  <c:v>40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Sheet12!$B$92:$C$97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Hospital,Nilgiris TN.</c:v>
                  </c:pt>
                </c:lvl>
              </c:multiLvlStrCache>
            </c:multiLvlStrRef>
          </c:cat>
          <c:val>
            <c:numRef>
              <c:f>Sheet12!$E$92:$E$97</c:f>
              <c:numCache>
                <c:formatCode>General</c:formatCode>
                <c:ptCount val="6"/>
                <c:pt idx="0">
                  <c:v>34</c:v>
                </c:pt>
                <c:pt idx="1">
                  <c:v>39</c:v>
                </c:pt>
                <c:pt idx="2">
                  <c:v>49</c:v>
                </c:pt>
                <c:pt idx="3">
                  <c:v>35</c:v>
                </c:pt>
                <c:pt idx="4">
                  <c:v>19</c:v>
                </c:pt>
                <c:pt idx="5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6280320"/>
        <c:axId val="436326784"/>
        <c:axId val="0"/>
      </c:bar3DChart>
      <c:catAx>
        <c:axId val="436280320"/>
        <c:scaling>
          <c:orientation val="minMax"/>
        </c:scaling>
        <c:delete val="0"/>
        <c:axPos val="b"/>
        <c:majorTickMark val="none"/>
        <c:minorTickMark val="none"/>
        <c:tickLblPos val="nextTo"/>
        <c:crossAx val="436326784"/>
        <c:crosses val="autoZero"/>
        <c:auto val="1"/>
        <c:lblAlgn val="ctr"/>
        <c:lblOffset val="100"/>
        <c:noMultiLvlLbl val="0"/>
      </c:catAx>
      <c:valAx>
        <c:axId val="436326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62803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Sheet12!$B$80:$C$85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 Gudalur, Nilgiris TN.</c:v>
                  </c:pt>
                </c:lvl>
              </c:multiLvlStrCache>
            </c:multiLvlStrRef>
          </c:cat>
          <c:val>
            <c:numRef>
              <c:f>Sheet12!$D$80:$D$85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Sheet12!$B$80:$C$85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 Gudalur, Nilgiris TN.</c:v>
                  </c:pt>
                </c:lvl>
              </c:multiLvlStrCache>
            </c:multiLvlStrRef>
          </c:cat>
          <c:val>
            <c:numRef>
              <c:f>Sheet12!$E$80:$E$85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9505280"/>
        <c:axId val="439508352"/>
        <c:axId val="0"/>
      </c:bar3DChart>
      <c:catAx>
        <c:axId val="439505280"/>
        <c:scaling>
          <c:orientation val="minMax"/>
        </c:scaling>
        <c:delete val="0"/>
        <c:axPos val="b"/>
        <c:majorTickMark val="none"/>
        <c:minorTickMark val="none"/>
        <c:tickLblPos val="nextTo"/>
        <c:crossAx val="439508352"/>
        <c:crosses val="autoZero"/>
        <c:auto val="1"/>
        <c:lblAlgn val="ctr"/>
        <c:lblOffset val="100"/>
        <c:noMultiLvlLbl val="0"/>
      </c:catAx>
      <c:valAx>
        <c:axId val="439508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39505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Sheet12!$B$86:$C$91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 Kothagiri, Nilgiris TN.</c:v>
                  </c:pt>
                </c:lvl>
              </c:multiLvlStrCache>
            </c:multiLvlStrRef>
          </c:cat>
          <c:val>
            <c:numRef>
              <c:f>Sheet12!$D$86:$D$91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Sheet12!$B$86:$C$91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 Kothagiri, Nilgiris TN.</c:v>
                  </c:pt>
                </c:lvl>
              </c:multiLvlStrCache>
            </c:multiLvlStrRef>
          </c:cat>
          <c:val>
            <c:numRef>
              <c:f>Sheet12!$E$86:$E$91</c:f>
              <c:numCache>
                <c:formatCode>General</c:formatCode>
                <c:ptCount val="6"/>
                <c:pt idx="0">
                  <c:v>1</c:v>
                </c:pt>
                <c:pt idx="1">
                  <c:v>14</c:v>
                </c:pt>
                <c:pt idx="2">
                  <c:v>20</c:v>
                </c:pt>
                <c:pt idx="3">
                  <c:v>5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2129792"/>
        <c:axId val="442142080"/>
        <c:axId val="0"/>
      </c:bar3DChart>
      <c:catAx>
        <c:axId val="442129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442142080"/>
        <c:crosses val="autoZero"/>
        <c:auto val="1"/>
        <c:lblAlgn val="ctr"/>
        <c:lblOffset val="100"/>
        <c:noMultiLvlLbl val="0"/>
      </c:catAx>
      <c:valAx>
        <c:axId val="442142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4421297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Wise'!$B$149:$C$154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hospital,Arranthangi,Pudukottai,TN</c:v>
                  </c:pt>
                </c:lvl>
              </c:multiLvlStrCache>
            </c:multiLvlStrRef>
          </c:cat>
          <c:val>
            <c:numRef>
              <c:f>'Month Wise'!$D$149:$D$154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Wise'!$B$149:$C$154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hospital,Arranthangi,Pudukottai,TN</c:v>
                  </c:pt>
                </c:lvl>
              </c:multiLvlStrCache>
            </c:multiLvlStrRef>
          </c:cat>
          <c:val>
            <c:numRef>
              <c:f>'Month Wise'!$E$149:$E$154</c:f>
              <c:numCache>
                <c:formatCode>General</c:formatCode>
                <c:ptCount val="6"/>
                <c:pt idx="0">
                  <c:v>4</c:v>
                </c:pt>
                <c:pt idx="1">
                  <c:v>13</c:v>
                </c:pt>
                <c:pt idx="2">
                  <c:v>14</c:v>
                </c:pt>
                <c:pt idx="3">
                  <c:v>8</c:v>
                </c:pt>
                <c:pt idx="4">
                  <c:v>13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62105600"/>
        <c:axId val="464080896"/>
        <c:axId val="0"/>
      </c:bar3DChart>
      <c:catAx>
        <c:axId val="462105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64080896"/>
        <c:crosses val="autoZero"/>
        <c:auto val="1"/>
        <c:lblAlgn val="ctr"/>
        <c:lblOffset val="100"/>
        <c:noMultiLvlLbl val="0"/>
      </c:catAx>
      <c:valAx>
        <c:axId val="464080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621056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Wise'!$B$155:$C$160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Hospital,Thirumayam,Pudukottai,TN</c:v>
                  </c:pt>
                </c:lvl>
              </c:multiLvlStrCache>
            </c:multiLvlStrRef>
          </c:cat>
          <c:val>
            <c:numRef>
              <c:f>'Month Wise'!$D$155:$D$160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Wise'!$B$155:$C$160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Hospital,Thirumayam,Pudukottai,TN</c:v>
                  </c:pt>
                </c:lvl>
              </c:multiLvlStrCache>
            </c:multiLvlStrRef>
          </c:cat>
          <c:val>
            <c:numRef>
              <c:f>'Month Wise'!$E$155:$E$160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3468800"/>
        <c:axId val="483475456"/>
        <c:axId val="0"/>
      </c:bar3DChart>
      <c:catAx>
        <c:axId val="483468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83475456"/>
        <c:crosses val="autoZero"/>
        <c:auto val="1"/>
        <c:lblAlgn val="ctr"/>
        <c:lblOffset val="100"/>
        <c:noMultiLvlLbl val="0"/>
      </c:catAx>
      <c:valAx>
        <c:axId val="483475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83468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Wise'!$B$161:$C$166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Kamudhi,Ramanathapuram TN.</c:v>
                  </c:pt>
                </c:lvl>
              </c:multiLvlStrCache>
            </c:multiLvlStrRef>
          </c:cat>
          <c:val>
            <c:numRef>
              <c:f>'Month Wise'!$D$161:$D$166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11</c:v>
                </c:pt>
                <c:pt idx="4">
                  <c:v>9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Wise'!$B$161:$C$166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Kamudhi,Ramanathapuram TN.</c:v>
                  </c:pt>
                </c:lvl>
              </c:multiLvlStrCache>
            </c:multiLvlStrRef>
          </c:cat>
          <c:val>
            <c:numRef>
              <c:f>'Month Wise'!$E$161:$E$166</c:f>
              <c:numCache>
                <c:formatCode>General</c:formatCode>
                <c:ptCount val="6"/>
                <c:pt idx="0">
                  <c:v>13</c:v>
                </c:pt>
                <c:pt idx="1">
                  <c:v>33</c:v>
                </c:pt>
                <c:pt idx="2">
                  <c:v>29</c:v>
                </c:pt>
                <c:pt idx="3">
                  <c:v>23</c:v>
                </c:pt>
                <c:pt idx="4">
                  <c:v>19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8375040"/>
        <c:axId val="488808832"/>
        <c:axId val="0"/>
      </c:bar3DChart>
      <c:catAx>
        <c:axId val="488375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88808832"/>
        <c:crosses val="autoZero"/>
        <c:auto val="1"/>
        <c:lblAlgn val="ctr"/>
        <c:lblOffset val="100"/>
        <c:noMultiLvlLbl val="0"/>
      </c:catAx>
      <c:valAx>
        <c:axId val="4888088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88375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Wise'!$B$167:$C$172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Keelakkarai,Ramanathapuram TN.</c:v>
                  </c:pt>
                </c:lvl>
              </c:multiLvlStrCache>
            </c:multiLvlStrRef>
          </c:cat>
          <c:val>
            <c:numRef>
              <c:f>'Month Wise'!$D$167:$D$172</c:f>
              <c:numCache>
                <c:formatCode>General</c:formatCode>
                <c:ptCount val="6"/>
                <c:pt idx="0">
                  <c:v>4</c:v>
                </c:pt>
                <c:pt idx="1">
                  <c:v>12</c:v>
                </c:pt>
                <c:pt idx="2">
                  <c:v>12</c:v>
                </c:pt>
                <c:pt idx="3">
                  <c:v>9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Wise'!$B$167:$C$172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Keelakkarai,Ramanathapuram TN.</c:v>
                  </c:pt>
                </c:lvl>
              </c:multiLvlStrCache>
            </c:multiLvlStrRef>
          </c:cat>
          <c:val>
            <c:numRef>
              <c:f>'Month Wise'!$E$167:$E$172</c:f>
              <c:numCache>
                <c:formatCode>General</c:formatCode>
                <c:ptCount val="6"/>
                <c:pt idx="0">
                  <c:v>18</c:v>
                </c:pt>
                <c:pt idx="1">
                  <c:v>24</c:v>
                </c:pt>
                <c:pt idx="2">
                  <c:v>34</c:v>
                </c:pt>
                <c:pt idx="3">
                  <c:v>32</c:v>
                </c:pt>
                <c:pt idx="4">
                  <c:v>43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0854656"/>
        <c:axId val="492850560"/>
        <c:axId val="0"/>
      </c:bar3DChart>
      <c:catAx>
        <c:axId val="490854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92850560"/>
        <c:crosses val="autoZero"/>
        <c:auto val="1"/>
        <c:lblAlgn val="ctr"/>
        <c:lblOffset val="100"/>
        <c:noMultiLvlLbl val="0"/>
      </c:catAx>
      <c:valAx>
        <c:axId val="492850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4908546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3A299"/>
            </a:solidFill>
          </c:spPr>
          <c:invertIfNegative val="0"/>
          <c:cat>
            <c:strRef>
              <c:f>'Sheet1 (3)'!$D$33:$D$62</c:f>
              <c:strCache>
                <c:ptCount val="30"/>
                <c:pt idx="0">
                  <c:v>GHQ Rajapalayam</c:v>
                </c:pt>
                <c:pt idx="1">
                  <c:v>GHQ wallajah</c:v>
                </c:pt>
                <c:pt idx="2">
                  <c:v>GH Karaikudi Sivagangai</c:v>
                </c:pt>
                <c:pt idx="3">
                  <c:v>GH Tiruthani Thiruvallur</c:v>
                </c:pt>
                <c:pt idx="4">
                  <c:v>GHQ Periyakullam Theni</c:v>
                </c:pt>
                <c:pt idx="5">
                  <c:v>GHQ Kallakurichi</c:v>
                </c:pt>
                <c:pt idx="6">
                  <c:v>GH Mettupalayam </c:v>
                </c:pt>
                <c:pt idx="7">
                  <c:v>GH Ponneri Thiruvallur</c:v>
                </c:pt>
                <c:pt idx="8">
                  <c:v>GH Srivilliputhur </c:v>
                </c:pt>
                <c:pt idx="9">
                  <c:v>GH Srirangam Trichy</c:v>
                </c:pt>
                <c:pt idx="10">
                  <c:v>GH Kamudhi Ramnad</c:v>
                </c:pt>
                <c:pt idx="11">
                  <c:v>GH Palani Dindigul</c:v>
                </c:pt>
                <c:pt idx="12">
                  <c:v>GH Hosur Krishnagiri</c:v>
                </c:pt>
                <c:pt idx="13">
                  <c:v>GH Thirumangalam</c:v>
                </c:pt>
                <c:pt idx="14">
                  <c:v>GH Udumalapet Tirupur</c:v>
                </c:pt>
                <c:pt idx="15">
                  <c:v>GH Thiruchendur </c:v>
                </c:pt>
                <c:pt idx="16">
                  <c:v>GH Chidambaram </c:v>
                </c:pt>
                <c:pt idx="17">
                  <c:v>GHQ Mannargudi </c:v>
                </c:pt>
                <c:pt idx="18">
                  <c:v>GH Thiruchengodu </c:v>
                </c:pt>
                <c:pt idx="19">
                  <c:v>GH kambam Theni</c:v>
                </c:pt>
                <c:pt idx="20">
                  <c:v>GH kulithurai</c:v>
                </c:pt>
                <c:pt idx="21">
                  <c:v>GH Connoor Nilgiris</c:v>
                </c:pt>
                <c:pt idx="22">
                  <c:v>GH Mayiladuthurai </c:v>
                </c:pt>
                <c:pt idx="23">
                  <c:v>GH PHC Sayalkudi</c:v>
                </c:pt>
                <c:pt idx="24">
                  <c:v>GH Omalur Salem</c:v>
                </c:pt>
                <c:pt idx="25">
                  <c:v>GH Rameshwaram</c:v>
                </c:pt>
                <c:pt idx="26">
                  <c:v>GH Jayakondam</c:v>
                </c:pt>
                <c:pt idx="27">
                  <c:v>GH Pentland Vellore</c:v>
                </c:pt>
                <c:pt idx="28">
                  <c:v>GH Sankarankoil </c:v>
                </c:pt>
                <c:pt idx="29">
                  <c:v>GH Mudukalathur Ramnad</c:v>
                </c:pt>
              </c:strCache>
            </c:strRef>
          </c:cat>
          <c:val>
            <c:numRef>
              <c:f>'Sheet1 (3)'!$E$33:$E$62</c:f>
              <c:numCache>
                <c:formatCode>General</c:formatCode>
                <c:ptCount val="30"/>
                <c:pt idx="0">
                  <c:v>1702</c:v>
                </c:pt>
                <c:pt idx="1">
                  <c:v>1702</c:v>
                </c:pt>
                <c:pt idx="2">
                  <c:v>1678</c:v>
                </c:pt>
                <c:pt idx="3">
                  <c:v>1623</c:v>
                </c:pt>
                <c:pt idx="4">
                  <c:v>1590</c:v>
                </c:pt>
                <c:pt idx="5">
                  <c:v>1570</c:v>
                </c:pt>
                <c:pt idx="6">
                  <c:v>1513</c:v>
                </c:pt>
                <c:pt idx="7">
                  <c:v>1461</c:v>
                </c:pt>
                <c:pt idx="8">
                  <c:v>1420</c:v>
                </c:pt>
                <c:pt idx="9">
                  <c:v>1377</c:v>
                </c:pt>
                <c:pt idx="10">
                  <c:v>1375</c:v>
                </c:pt>
                <c:pt idx="11">
                  <c:v>1367</c:v>
                </c:pt>
                <c:pt idx="12">
                  <c:v>1340</c:v>
                </c:pt>
                <c:pt idx="13">
                  <c:v>1289</c:v>
                </c:pt>
                <c:pt idx="14">
                  <c:v>1288</c:v>
                </c:pt>
                <c:pt idx="15">
                  <c:v>1264</c:v>
                </c:pt>
                <c:pt idx="16">
                  <c:v>1206</c:v>
                </c:pt>
                <c:pt idx="17">
                  <c:v>1177</c:v>
                </c:pt>
                <c:pt idx="18">
                  <c:v>1147</c:v>
                </c:pt>
                <c:pt idx="19">
                  <c:v>1094</c:v>
                </c:pt>
                <c:pt idx="20">
                  <c:v>1079</c:v>
                </c:pt>
                <c:pt idx="21">
                  <c:v>1000</c:v>
                </c:pt>
                <c:pt idx="22">
                  <c:v>974</c:v>
                </c:pt>
                <c:pt idx="23">
                  <c:v>971</c:v>
                </c:pt>
                <c:pt idx="24">
                  <c:v>969</c:v>
                </c:pt>
                <c:pt idx="25">
                  <c:v>952</c:v>
                </c:pt>
                <c:pt idx="26">
                  <c:v>900</c:v>
                </c:pt>
                <c:pt idx="27">
                  <c:v>887</c:v>
                </c:pt>
                <c:pt idx="28">
                  <c:v>865</c:v>
                </c:pt>
                <c:pt idx="29">
                  <c:v>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135488"/>
        <c:axId val="35137024"/>
      </c:barChart>
      <c:lineChart>
        <c:grouping val="standard"/>
        <c:varyColors val="0"/>
        <c:ser>
          <c:idx val="1"/>
          <c:order val="1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(3)'!$D$33:$D$62</c:f>
              <c:strCache>
                <c:ptCount val="30"/>
                <c:pt idx="0">
                  <c:v>GHQ Rajapalayam</c:v>
                </c:pt>
                <c:pt idx="1">
                  <c:v>GHQ wallajah</c:v>
                </c:pt>
                <c:pt idx="2">
                  <c:v>GH Karaikudi Sivagangai</c:v>
                </c:pt>
                <c:pt idx="3">
                  <c:v>GH Tiruthani Thiruvallur</c:v>
                </c:pt>
                <c:pt idx="4">
                  <c:v>GHQ Periyakullam Theni</c:v>
                </c:pt>
                <c:pt idx="5">
                  <c:v>GHQ Kallakurichi</c:v>
                </c:pt>
                <c:pt idx="6">
                  <c:v>GH Mettupalayam </c:v>
                </c:pt>
                <c:pt idx="7">
                  <c:v>GH Ponneri Thiruvallur</c:v>
                </c:pt>
                <c:pt idx="8">
                  <c:v>GH Srivilliputhur </c:v>
                </c:pt>
                <c:pt idx="9">
                  <c:v>GH Srirangam Trichy</c:v>
                </c:pt>
                <c:pt idx="10">
                  <c:v>GH Kamudhi Ramnad</c:v>
                </c:pt>
                <c:pt idx="11">
                  <c:v>GH Palani Dindigul</c:v>
                </c:pt>
                <c:pt idx="12">
                  <c:v>GH Hosur Krishnagiri</c:v>
                </c:pt>
                <c:pt idx="13">
                  <c:v>GH Thirumangalam</c:v>
                </c:pt>
                <c:pt idx="14">
                  <c:v>GH Udumalapet Tirupur</c:v>
                </c:pt>
                <c:pt idx="15">
                  <c:v>GH Thiruchendur </c:v>
                </c:pt>
                <c:pt idx="16">
                  <c:v>GH Chidambaram </c:v>
                </c:pt>
                <c:pt idx="17">
                  <c:v>GHQ Mannargudi </c:v>
                </c:pt>
                <c:pt idx="18">
                  <c:v>GH Thiruchengodu </c:v>
                </c:pt>
                <c:pt idx="19">
                  <c:v>GH kambam Theni</c:v>
                </c:pt>
                <c:pt idx="20">
                  <c:v>GH kulithurai</c:v>
                </c:pt>
                <c:pt idx="21">
                  <c:v>GH Connoor Nilgiris</c:v>
                </c:pt>
                <c:pt idx="22">
                  <c:v>GH Mayiladuthurai </c:v>
                </c:pt>
                <c:pt idx="23">
                  <c:v>GH PHC Sayalkudi</c:v>
                </c:pt>
                <c:pt idx="24">
                  <c:v>GH Omalur Salem</c:v>
                </c:pt>
                <c:pt idx="25">
                  <c:v>GH Rameshwaram</c:v>
                </c:pt>
                <c:pt idx="26">
                  <c:v>GH Jayakondam</c:v>
                </c:pt>
                <c:pt idx="27">
                  <c:v>GH Pentland Vellore</c:v>
                </c:pt>
                <c:pt idx="28">
                  <c:v>GH Sankarankoil </c:v>
                </c:pt>
                <c:pt idx="29">
                  <c:v>GH Mudukalathur Ramnad</c:v>
                </c:pt>
              </c:strCache>
            </c:strRef>
          </c:cat>
          <c:val>
            <c:numRef>
              <c:f>'Sheet1 (3)'!$F$33:$F$62</c:f>
              <c:numCache>
                <c:formatCode>0.00</c:formatCode>
                <c:ptCount val="30"/>
                <c:pt idx="0">
                  <c:v>3.1276220000000001</c:v>
                </c:pt>
                <c:pt idx="1">
                  <c:v>3.0152760000000001</c:v>
                </c:pt>
                <c:pt idx="2">
                  <c:v>2.3346110000000002</c:v>
                </c:pt>
                <c:pt idx="3">
                  <c:v>2.3243999999999998</c:v>
                </c:pt>
                <c:pt idx="4">
                  <c:v>2.0480320000000001</c:v>
                </c:pt>
                <c:pt idx="5">
                  <c:v>2.22573</c:v>
                </c:pt>
                <c:pt idx="6">
                  <c:v>2.2416839999999998</c:v>
                </c:pt>
                <c:pt idx="7">
                  <c:v>1.9167080000000001</c:v>
                </c:pt>
                <c:pt idx="8">
                  <c:v>2.4372099999999999</c:v>
                </c:pt>
                <c:pt idx="9">
                  <c:v>2.2909259999999998</c:v>
                </c:pt>
                <c:pt idx="10">
                  <c:v>2.2350656999999998</c:v>
                </c:pt>
                <c:pt idx="11">
                  <c:v>2.1628250000000002</c:v>
                </c:pt>
                <c:pt idx="12">
                  <c:v>1.9374849999999999</c:v>
                </c:pt>
                <c:pt idx="13">
                  <c:v>1.864015</c:v>
                </c:pt>
                <c:pt idx="14">
                  <c:v>2.0800649999999998</c:v>
                </c:pt>
                <c:pt idx="15">
                  <c:v>1.742526</c:v>
                </c:pt>
                <c:pt idx="16">
                  <c:v>1.352225</c:v>
                </c:pt>
                <c:pt idx="17">
                  <c:v>2.0732200000000001</c:v>
                </c:pt>
                <c:pt idx="18">
                  <c:v>1.3282499999999999</c:v>
                </c:pt>
                <c:pt idx="19">
                  <c:v>1.77149</c:v>
                </c:pt>
                <c:pt idx="20">
                  <c:v>1.527644</c:v>
                </c:pt>
                <c:pt idx="21">
                  <c:v>1.8968050000000001</c:v>
                </c:pt>
                <c:pt idx="22">
                  <c:v>1.588201</c:v>
                </c:pt>
                <c:pt idx="23">
                  <c:v>0.86222500000000002</c:v>
                </c:pt>
                <c:pt idx="24">
                  <c:v>1.2266675</c:v>
                </c:pt>
                <c:pt idx="25">
                  <c:v>1.1467324999999999</c:v>
                </c:pt>
                <c:pt idx="26">
                  <c:v>1.0142800000000001</c:v>
                </c:pt>
                <c:pt idx="27">
                  <c:v>1.2087749999999999</c:v>
                </c:pt>
                <c:pt idx="28">
                  <c:v>1.4872300000000001</c:v>
                </c:pt>
                <c:pt idx="29">
                  <c:v>0.95564700000000002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140352"/>
        <c:axId val="35138560"/>
      </c:lineChart>
      <c:catAx>
        <c:axId val="35135488"/>
        <c:scaling>
          <c:orientation val="minMax"/>
        </c:scaling>
        <c:delete val="0"/>
        <c:axPos val="b"/>
        <c:majorTickMark val="out"/>
        <c:minorTickMark val="none"/>
        <c:tickLblPos val="nextTo"/>
        <c:crossAx val="35137024"/>
        <c:crosses val="autoZero"/>
        <c:auto val="1"/>
        <c:lblAlgn val="ctr"/>
        <c:lblOffset val="100"/>
        <c:noMultiLvlLbl val="0"/>
      </c:catAx>
      <c:valAx>
        <c:axId val="35137024"/>
        <c:scaling>
          <c:orientation val="minMax"/>
          <c:min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35135488"/>
        <c:crosses val="autoZero"/>
        <c:crossBetween val="between"/>
        <c:majorUnit val="100"/>
      </c:valAx>
      <c:valAx>
        <c:axId val="35138560"/>
        <c:scaling>
          <c:orientation val="minMax"/>
          <c:min val="0.5"/>
        </c:scaling>
        <c:delete val="0"/>
        <c:axPos val="r"/>
        <c:numFmt formatCode="0.00" sourceLinked="1"/>
        <c:majorTickMark val="out"/>
        <c:minorTickMark val="none"/>
        <c:tickLblPos val="nextTo"/>
        <c:crossAx val="35140352"/>
        <c:crosses val="max"/>
        <c:crossBetween val="between"/>
      </c:valAx>
      <c:catAx>
        <c:axId val="35140352"/>
        <c:scaling>
          <c:orientation val="minMax"/>
        </c:scaling>
        <c:delete val="1"/>
        <c:axPos val="b"/>
        <c:majorTickMark val="out"/>
        <c:minorTickMark val="none"/>
        <c:tickLblPos val="nextTo"/>
        <c:crossAx val="3513856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Wise'!$B$173:$C$178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Hospital,Mudukalathur,Ramanthapuram TN.</c:v>
                  </c:pt>
                </c:lvl>
              </c:multiLvlStrCache>
            </c:multiLvlStrRef>
          </c:cat>
          <c:val>
            <c:numRef>
              <c:f>'Month Wise'!$D$173:$D$178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10</c:v>
                </c:pt>
                <c:pt idx="3">
                  <c:v>7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Wise'!$B$173:$C$178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Hospital,Mudukalathur,Ramanthapuram TN.</c:v>
                  </c:pt>
                </c:lvl>
              </c:multiLvlStrCache>
            </c:multiLvlStrRef>
          </c:cat>
          <c:val>
            <c:numRef>
              <c:f>'Month Wise'!$E$173:$E$178</c:f>
              <c:numCache>
                <c:formatCode>General</c:formatCode>
                <c:ptCount val="6"/>
                <c:pt idx="0">
                  <c:v>16</c:v>
                </c:pt>
                <c:pt idx="1">
                  <c:v>28</c:v>
                </c:pt>
                <c:pt idx="2">
                  <c:v>20</c:v>
                </c:pt>
                <c:pt idx="3">
                  <c:v>4</c:v>
                </c:pt>
                <c:pt idx="4">
                  <c:v>15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1962624"/>
        <c:axId val="521964544"/>
        <c:axId val="0"/>
      </c:bar3DChart>
      <c:catAx>
        <c:axId val="52196262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21964544"/>
        <c:crosses val="autoZero"/>
        <c:auto val="1"/>
        <c:lblAlgn val="ctr"/>
        <c:lblOffset val="100"/>
        <c:noMultiLvlLbl val="0"/>
      </c:catAx>
      <c:valAx>
        <c:axId val="5219645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2196262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Wise'!$B$179:$C$184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Hospital,Parthibanur,Ramanathapuram,TN.</c:v>
                  </c:pt>
                </c:lvl>
              </c:multiLvlStrCache>
            </c:multiLvlStrRef>
          </c:cat>
          <c:val>
            <c:numRef>
              <c:f>'Month Wise'!$D$179:$D$184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Wise'!$B$179:$C$184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Hospital,Parthibanur,Ramanathapuram,TN.</c:v>
                  </c:pt>
                </c:lvl>
              </c:multiLvlStrCache>
            </c:multiLvlStrRef>
          </c:cat>
          <c:val>
            <c:numRef>
              <c:f>'Month Wise'!$E$179:$E$184</c:f>
              <c:numCache>
                <c:formatCode>General</c:formatCode>
                <c:ptCount val="6"/>
                <c:pt idx="0">
                  <c:v>10</c:v>
                </c:pt>
                <c:pt idx="1">
                  <c:v>32</c:v>
                </c:pt>
                <c:pt idx="2">
                  <c:v>32</c:v>
                </c:pt>
                <c:pt idx="3">
                  <c:v>19</c:v>
                </c:pt>
                <c:pt idx="4">
                  <c:v>18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2176896"/>
        <c:axId val="532178816"/>
        <c:axId val="0"/>
      </c:bar3DChart>
      <c:catAx>
        <c:axId val="53217689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32178816"/>
        <c:crosses val="autoZero"/>
        <c:auto val="1"/>
        <c:lblAlgn val="ctr"/>
        <c:lblOffset val="100"/>
        <c:noMultiLvlLbl val="0"/>
      </c:catAx>
      <c:valAx>
        <c:axId val="5321788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321768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Wise'!$B$185:$C$190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Hospital,Rameshwaram,Ramanathapuram TN.</c:v>
                  </c:pt>
                </c:lvl>
              </c:multiLvlStrCache>
            </c:multiLvlStrRef>
          </c:cat>
          <c:val>
            <c:numRef>
              <c:f>'Month Wise'!$D$185:$D$190</c:f>
              <c:numCache>
                <c:formatCode>General</c:formatCode>
                <c:ptCount val="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Wise'!$B$185:$C$190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Hospital,Rameshwaram,Ramanathapuram TN.</c:v>
                  </c:pt>
                </c:lvl>
              </c:multiLvlStrCache>
            </c:multiLvlStrRef>
          </c:cat>
          <c:val>
            <c:numRef>
              <c:f>'Month Wise'!$E$185:$E$190</c:f>
              <c:numCache>
                <c:formatCode>General</c:formatCode>
                <c:ptCount val="6"/>
                <c:pt idx="0">
                  <c:v>10</c:v>
                </c:pt>
                <c:pt idx="1">
                  <c:v>14</c:v>
                </c:pt>
                <c:pt idx="2">
                  <c:v>19</c:v>
                </c:pt>
                <c:pt idx="3">
                  <c:v>8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5708800"/>
        <c:axId val="535887872"/>
        <c:axId val="0"/>
      </c:bar3DChart>
      <c:catAx>
        <c:axId val="5357088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35887872"/>
        <c:crosses val="autoZero"/>
        <c:auto val="1"/>
        <c:lblAlgn val="ctr"/>
        <c:lblOffset val="100"/>
        <c:noMultiLvlLbl val="0"/>
      </c:catAx>
      <c:valAx>
        <c:axId val="5358878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357088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Wise'!$B$191:$C$196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Hospital,Thiruvadanai,Ramanthapuram TN.</c:v>
                  </c:pt>
                </c:lvl>
              </c:multiLvlStrCache>
            </c:multiLvlStrRef>
          </c:cat>
          <c:val>
            <c:numRef>
              <c:f>'Month Wise'!$D$191:$D$196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</c:v>
                </c:pt>
                <c:pt idx="4">
                  <c:v>2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Wise'!$B$191:$C$196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Hospital,Thiruvadanai,Ramanthapuram TN.</c:v>
                  </c:pt>
                </c:lvl>
              </c:multiLvlStrCache>
            </c:multiLvlStrRef>
          </c:cat>
          <c:val>
            <c:numRef>
              <c:f>'Month Wise'!$E$191:$E$196</c:f>
              <c:numCache>
                <c:formatCode>General</c:formatCode>
                <c:ptCount val="6"/>
                <c:pt idx="0">
                  <c:v>0</c:v>
                </c:pt>
                <c:pt idx="1">
                  <c:v>6</c:v>
                </c:pt>
                <c:pt idx="2">
                  <c:v>10</c:v>
                </c:pt>
                <c:pt idx="3">
                  <c:v>7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2855168"/>
        <c:axId val="542856704"/>
        <c:axId val="0"/>
      </c:bar3DChart>
      <c:catAx>
        <c:axId val="5428551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2856704"/>
        <c:crosses val="autoZero"/>
        <c:auto val="1"/>
        <c:lblAlgn val="ctr"/>
        <c:lblOffset val="100"/>
        <c:noMultiLvlLbl val="0"/>
      </c:catAx>
      <c:valAx>
        <c:axId val="542856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28551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Wise'!$B$197:$C$202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Hospital,Uchipuli, Ramanathapuram TN.</c:v>
                  </c:pt>
                </c:lvl>
              </c:multiLvlStrCache>
            </c:multiLvlStrRef>
          </c:cat>
          <c:val>
            <c:numRef>
              <c:f>'Month Wise'!$D$197:$D$202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7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Wise'!$B$197:$C$202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Hospital,Uchipuli, Ramanathapuram TN.</c:v>
                  </c:pt>
                </c:lvl>
              </c:multiLvlStrCache>
            </c:multiLvlStrRef>
          </c:cat>
          <c:val>
            <c:numRef>
              <c:f>'Month Wise'!$E$197:$E$202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19</c:v>
                </c:pt>
                <c:pt idx="3">
                  <c:v>15</c:v>
                </c:pt>
                <c:pt idx="4">
                  <c:v>20</c:v>
                </c:pt>
                <c:pt idx="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4073600"/>
        <c:axId val="544075136"/>
        <c:axId val="0"/>
      </c:bar3DChart>
      <c:catAx>
        <c:axId val="5440736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4075136"/>
        <c:crosses val="autoZero"/>
        <c:auto val="1"/>
        <c:lblAlgn val="ctr"/>
        <c:lblOffset val="100"/>
        <c:noMultiLvlLbl val="0"/>
      </c:catAx>
      <c:valAx>
        <c:axId val="544075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40736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Wise'!$B$203:$C$208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Qrtrs Hosp Paramakudi,Ramanathpuram TN.</c:v>
                  </c:pt>
                </c:lvl>
              </c:multiLvlStrCache>
            </c:multiLvlStrRef>
          </c:cat>
          <c:val>
            <c:numRef>
              <c:f>'Month Wise'!$D$203:$D$208</c:f>
              <c:numCache>
                <c:formatCode>General</c:formatCode>
                <c:ptCount val="6"/>
                <c:pt idx="0">
                  <c:v>60</c:v>
                </c:pt>
                <c:pt idx="1">
                  <c:v>102</c:v>
                </c:pt>
                <c:pt idx="2">
                  <c:v>78</c:v>
                </c:pt>
                <c:pt idx="3">
                  <c:v>55</c:v>
                </c:pt>
                <c:pt idx="4">
                  <c:v>72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Wise'!$B$203:$C$208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Qrtrs Hosp Paramakudi,Ramanathpuram TN.</c:v>
                  </c:pt>
                </c:lvl>
              </c:multiLvlStrCache>
            </c:multiLvlStrRef>
          </c:cat>
          <c:val>
            <c:numRef>
              <c:f>'Month Wise'!$E$203:$E$208</c:f>
              <c:numCache>
                <c:formatCode>General</c:formatCode>
                <c:ptCount val="6"/>
                <c:pt idx="0">
                  <c:v>48</c:v>
                </c:pt>
                <c:pt idx="1">
                  <c:v>76</c:v>
                </c:pt>
                <c:pt idx="2">
                  <c:v>72</c:v>
                </c:pt>
                <c:pt idx="3">
                  <c:v>91</c:v>
                </c:pt>
                <c:pt idx="4">
                  <c:v>87</c:v>
                </c:pt>
                <c:pt idx="5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889152"/>
        <c:axId val="549890688"/>
        <c:axId val="0"/>
      </c:bar3DChart>
      <c:catAx>
        <c:axId val="54988915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9890688"/>
        <c:crosses val="autoZero"/>
        <c:auto val="1"/>
        <c:lblAlgn val="ctr"/>
        <c:lblOffset val="100"/>
        <c:noMultiLvlLbl val="0"/>
      </c:catAx>
      <c:valAx>
        <c:axId val="54989068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498891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Wise'!$B$209:$C$214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Hospital,Ramanathapuram TN.</c:v>
                  </c:pt>
                </c:lvl>
              </c:multiLvlStrCache>
            </c:multiLvlStrRef>
          </c:cat>
          <c:val>
            <c:numRef>
              <c:f>'Month Wise'!$D$209:$D$214</c:f>
              <c:numCache>
                <c:formatCode>General</c:formatCode>
                <c:ptCount val="6"/>
                <c:pt idx="0">
                  <c:v>59</c:v>
                </c:pt>
                <c:pt idx="1">
                  <c:v>68</c:v>
                </c:pt>
                <c:pt idx="2">
                  <c:v>157</c:v>
                </c:pt>
                <c:pt idx="3">
                  <c:v>143</c:v>
                </c:pt>
                <c:pt idx="4">
                  <c:v>135</c:v>
                </c:pt>
                <c:pt idx="5">
                  <c:v>40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Wise'!$B$209:$C$214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Hospital,Ramanathapuram TN.</c:v>
                  </c:pt>
                </c:lvl>
              </c:multiLvlStrCache>
            </c:multiLvlStrRef>
          </c:cat>
          <c:val>
            <c:numRef>
              <c:f>'Month Wise'!$E$209:$E$214</c:f>
              <c:numCache>
                <c:formatCode>General</c:formatCode>
                <c:ptCount val="6"/>
                <c:pt idx="0">
                  <c:v>66</c:v>
                </c:pt>
                <c:pt idx="1">
                  <c:v>172</c:v>
                </c:pt>
                <c:pt idx="2">
                  <c:v>190</c:v>
                </c:pt>
                <c:pt idx="3">
                  <c:v>177</c:v>
                </c:pt>
                <c:pt idx="4">
                  <c:v>168</c:v>
                </c:pt>
                <c:pt idx="5">
                  <c:v>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65514240"/>
        <c:axId val="565516928"/>
        <c:axId val="0"/>
      </c:bar3DChart>
      <c:catAx>
        <c:axId val="5655142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65516928"/>
        <c:crosses val="autoZero"/>
        <c:auto val="1"/>
        <c:lblAlgn val="ctr"/>
        <c:lblOffset val="100"/>
        <c:noMultiLvlLbl val="0"/>
      </c:catAx>
      <c:valAx>
        <c:axId val="565516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655142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Wise'!$B$215:$C$220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Govt.Upgraded PHC,Sayalkudi,Paramakudi,Ramnad TN.</c:v>
                  </c:pt>
                </c:lvl>
              </c:multiLvlStrCache>
            </c:multiLvlStrRef>
          </c:cat>
          <c:val>
            <c:numRef>
              <c:f>'Month Wise'!$D$215:$D$220</c:f>
              <c:numCache>
                <c:formatCode>General</c:formatCode>
                <c:ptCount val="6"/>
                <c:pt idx="0">
                  <c:v>9</c:v>
                </c:pt>
                <c:pt idx="1">
                  <c:v>10</c:v>
                </c:pt>
                <c:pt idx="2">
                  <c:v>16</c:v>
                </c:pt>
                <c:pt idx="3">
                  <c:v>14</c:v>
                </c:pt>
                <c:pt idx="4">
                  <c:v>18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Wise'!$B$215:$C$220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Govt.Upgraded PHC,Sayalkudi,Paramakudi,Ramnad TN.</c:v>
                  </c:pt>
                </c:lvl>
              </c:multiLvlStrCache>
            </c:multiLvlStrRef>
          </c:cat>
          <c:val>
            <c:numRef>
              <c:f>'Month Wise'!$E$215:$E$220</c:f>
              <c:numCache>
                <c:formatCode>General</c:formatCode>
                <c:ptCount val="6"/>
                <c:pt idx="0">
                  <c:v>10</c:v>
                </c:pt>
                <c:pt idx="1">
                  <c:v>20</c:v>
                </c:pt>
                <c:pt idx="2">
                  <c:v>24</c:v>
                </c:pt>
                <c:pt idx="3">
                  <c:v>24</c:v>
                </c:pt>
                <c:pt idx="4">
                  <c:v>28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72843136"/>
        <c:axId val="572995840"/>
        <c:axId val="0"/>
      </c:bar3DChart>
      <c:catAx>
        <c:axId val="5728431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72995840"/>
        <c:crosses val="autoZero"/>
        <c:auto val="1"/>
        <c:lblAlgn val="ctr"/>
        <c:lblOffset val="100"/>
        <c:noMultiLvlLbl val="0"/>
      </c:catAx>
      <c:valAx>
        <c:axId val="572995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57284313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Wise'!$B$221:$C$226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Thirupathur, Sivagangai TN.</c:v>
                  </c:pt>
                </c:lvl>
              </c:multiLvlStrCache>
            </c:multiLvlStrRef>
          </c:cat>
          <c:val>
            <c:numRef>
              <c:f>'Month Wise'!$D$221:$D$226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9</c:v>
                </c:pt>
                <c:pt idx="3">
                  <c:v>11</c:v>
                </c:pt>
                <c:pt idx="4">
                  <c:v>13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Wise'!$B$221:$C$226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Thirupathur, Sivagangai TN.</c:v>
                  </c:pt>
                </c:lvl>
              </c:multiLvlStrCache>
            </c:multiLvlStrRef>
          </c:cat>
          <c:val>
            <c:numRef>
              <c:f>'Month Wise'!$E$221:$E$226</c:f>
              <c:numCache>
                <c:formatCode>General</c:formatCode>
                <c:ptCount val="6"/>
                <c:pt idx="0">
                  <c:v>6</c:v>
                </c:pt>
                <c:pt idx="1">
                  <c:v>19</c:v>
                </c:pt>
                <c:pt idx="2">
                  <c:v>13</c:v>
                </c:pt>
                <c:pt idx="3">
                  <c:v>9</c:v>
                </c:pt>
                <c:pt idx="4">
                  <c:v>6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38624512"/>
        <c:axId val="638627200"/>
        <c:axId val="0"/>
      </c:bar3DChart>
      <c:catAx>
        <c:axId val="63862451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8627200"/>
        <c:crosses val="autoZero"/>
        <c:auto val="1"/>
        <c:lblAlgn val="ctr"/>
        <c:lblOffset val="100"/>
        <c:noMultiLvlLbl val="0"/>
      </c:catAx>
      <c:valAx>
        <c:axId val="638627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3862451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Wise'!$B$227:$C$232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hospital,Devakottai,Sivagangai,TN</c:v>
                  </c:pt>
                </c:lvl>
              </c:multiLvlStrCache>
            </c:multiLvlStrRef>
          </c:cat>
          <c:val>
            <c:numRef>
              <c:f>'Month Wise'!$D$227:$D$232</c:f>
              <c:numCache>
                <c:formatCode>General</c:formatCode>
                <c:ptCount val="6"/>
                <c:pt idx="0">
                  <c:v>1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Wise'!$B$227:$C$232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hospital,Devakottai,Sivagangai,TN</c:v>
                  </c:pt>
                </c:lvl>
              </c:multiLvlStrCache>
            </c:multiLvlStrRef>
          </c:cat>
          <c:val>
            <c:numRef>
              <c:f>'Month Wise'!$E$227:$E$232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13</c:v>
                </c:pt>
                <c:pt idx="3">
                  <c:v>14</c:v>
                </c:pt>
                <c:pt idx="4">
                  <c:v>11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58144640"/>
        <c:axId val="659666432"/>
        <c:axId val="0"/>
      </c:bar3DChart>
      <c:catAx>
        <c:axId val="6581446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9666432"/>
        <c:crosses val="autoZero"/>
        <c:auto val="1"/>
        <c:lblAlgn val="ctr"/>
        <c:lblOffset val="100"/>
        <c:noMultiLvlLbl val="0"/>
      </c:catAx>
      <c:valAx>
        <c:axId val="6596664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581446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3A299"/>
            </a:solidFill>
          </c:spPr>
          <c:invertIfNegative val="0"/>
          <c:cat>
            <c:strRef>
              <c:f>'Sheet1 (3)'!$D$63:$D$92</c:f>
              <c:strCache>
                <c:ptCount val="30"/>
                <c:pt idx="0">
                  <c:v>GH Rasipuram </c:v>
                </c:pt>
                <c:pt idx="1">
                  <c:v>GH Bhavani Erode</c:v>
                </c:pt>
                <c:pt idx="2">
                  <c:v>GH Harur Dharmapuri</c:v>
                </c:pt>
                <c:pt idx="3">
                  <c:v>GH Cheyyar</c:v>
                </c:pt>
                <c:pt idx="4">
                  <c:v>GH Parthibanur Ramnad</c:v>
                </c:pt>
                <c:pt idx="5">
                  <c:v>GH Tambaram</c:v>
                </c:pt>
                <c:pt idx="6">
                  <c:v>GH Vaniyambadi</c:v>
                </c:pt>
                <c:pt idx="7">
                  <c:v>GH Dharapuram Tirupur</c:v>
                </c:pt>
                <c:pt idx="8">
                  <c:v>GH Lalgudi Trichy</c:v>
                </c:pt>
                <c:pt idx="9">
                  <c:v>GH Ambur Vellore</c:v>
                </c:pt>
                <c:pt idx="10">
                  <c:v>GH Devakottai</c:v>
                </c:pt>
                <c:pt idx="11">
                  <c:v>GHQ Dharmapuri</c:v>
                </c:pt>
                <c:pt idx="12">
                  <c:v>GH Srikazhi </c:v>
                </c:pt>
                <c:pt idx="13">
                  <c:v>GH Virudhachalam</c:v>
                </c:pt>
                <c:pt idx="14">
                  <c:v>GH Uchipuli Ramnad</c:v>
                </c:pt>
                <c:pt idx="15">
                  <c:v>GH Sriperambudur</c:v>
                </c:pt>
                <c:pt idx="16">
                  <c:v>GH Musiri Trichy</c:v>
                </c:pt>
                <c:pt idx="17">
                  <c:v>GH Arani</c:v>
                </c:pt>
                <c:pt idx="18">
                  <c:v>GH Kariapatti </c:v>
                </c:pt>
                <c:pt idx="19">
                  <c:v>GH Thirupathur </c:v>
                </c:pt>
                <c:pt idx="20">
                  <c:v>GH Bhoothapandi</c:v>
                </c:pt>
                <c:pt idx="21">
                  <c:v>GH VILLUPURAM</c:v>
                </c:pt>
                <c:pt idx="22">
                  <c:v>GH Pattukottai </c:v>
                </c:pt>
                <c:pt idx="23">
                  <c:v>GH Arakonam Vellore</c:v>
                </c:pt>
                <c:pt idx="24">
                  <c:v>GH Kumarapalayam</c:v>
                </c:pt>
                <c:pt idx="25">
                  <c:v>GH Kulithalai Karur</c:v>
                </c:pt>
                <c:pt idx="26">
                  <c:v>GH Palladam Tirupur</c:v>
                </c:pt>
                <c:pt idx="27">
                  <c:v>GH Tindivanam</c:v>
                </c:pt>
                <c:pt idx="28">
                  <c:v>GH Ambasamudiram</c:v>
                </c:pt>
                <c:pt idx="29">
                  <c:v>GH Gudiyatham</c:v>
                </c:pt>
              </c:strCache>
            </c:strRef>
          </c:cat>
          <c:val>
            <c:numRef>
              <c:f>'Sheet1 (3)'!$E$63:$E$92</c:f>
              <c:numCache>
                <c:formatCode>General</c:formatCode>
                <c:ptCount val="30"/>
                <c:pt idx="0">
                  <c:v>814</c:v>
                </c:pt>
                <c:pt idx="1">
                  <c:v>794</c:v>
                </c:pt>
                <c:pt idx="2">
                  <c:v>770</c:v>
                </c:pt>
                <c:pt idx="3">
                  <c:v>754</c:v>
                </c:pt>
                <c:pt idx="4">
                  <c:v>746</c:v>
                </c:pt>
                <c:pt idx="5">
                  <c:v>745</c:v>
                </c:pt>
                <c:pt idx="6">
                  <c:v>706</c:v>
                </c:pt>
                <c:pt idx="7">
                  <c:v>705</c:v>
                </c:pt>
                <c:pt idx="8">
                  <c:v>694</c:v>
                </c:pt>
                <c:pt idx="9">
                  <c:v>676</c:v>
                </c:pt>
                <c:pt idx="10">
                  <c:v>673</c:v>
                </c:pt>
                <c:pt idx="11">
                  <c:v>653</c:v>
                </c:pt>
                <c:pt idx="12">
                  <c:v>641</c:v>
                </c:pt>
                <c:pt idx="13">
                  <c:v>632</c:v>
                </c:pt>
                <c:pt idx="14">
                  <c:v>598</c:v>
                </c:pt>
                <c:pt idx="15">
                  <c:v>591</c:v>
                </c:pt>
                <c:pt idx="16">
                  <c:v>574</c:v>
                </c:pt>
                <c:pt idx="17">
                  <c:v>563</c:v>
                </c:pt>
                <c:pt idx="18">
                  <c:v>562</c:v>
                </c:pt>
                <c:pt idx="19">
                  <c:v>558</c:v>
                </c:pt>
                <c:pt idx="20">
                  <c:v>551</c:v>
                </c:pt>
                <c:pt idx="21">
                  <c:v>548</c:v>
                </c:pt>
                <c:pt idx="22">
                  <c:v>543</c:v>
                </c:pt>
                <c:pt idx="23">
                  <c:v>538</c:v>
                </c:pt>
                <c:pt idx="24">
                  <c:v>532</c:v>
                </c:pt>
                <c:pt idx="25">
                  <c:v>507</c:v>
                </c:pt>
                <c:pt idx="26">
                  <c:v>492</c:v>
                </c:pt>
                <c:pt idx="27">
                  <c:v>473</c:v>
                </c:pt>
                <c:pt idx="28">
                  <c:v>463</c:v>
                </c:pt>
                <c:pt idx="29">
                  <c:v>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355648"/>
        <c:axId val="35365632"/>
      </c:barChart>
      <c:lineChart>
        <c:grouping val="standard"/>
        <c:varyColors val="0"/>
        <c:ser>
          <c:idx val="1"/>
          <c:order val="1"/>
          <c:dLbls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(3)'!$D$63:$D$92</c:f>
              <c:strCache>
                <c:ptCount val="30"/>
                <c:pt idx="0">
                  <c:v>GH Rasipuram </c:v>
                </c:pt>
                <c:pt idx="1">
                  <c:v>GH Bhavani Erode</c:v>
                </c:pt>
                <c:pt idx="2">
                  <c:v>GH Harur Dharmapuri</c:v>
                </c:pt>
                <c:pt idx="3">
                  <c:v>GH Cheyyar</c:v>
                </c:pt>
                <c:pt idx="4">
                  <c:v>GH Parthibanur Ramnad</c:v>
                </c:pt>
                <c:pt idx="5">
                  <c:v>GH Tambaram</c:v>
                </c:pt>
                <c:pt idx="6">
                  <c:v>GH Vaniyambadi</c:v>
                </c:pt>
                <c:pt idx="7">
                  <c:v>GH Dharapuram Tirupur</c:v>
                </c:pt>
                <c:pt idx="8">
                  <c:v>GH Lalgudi Trichy</c:v>
                </c:pt>
                <c:pt idx="9">
                  <c:v>GH Ambur Vellore</c:v>
                </c:pt>
                <c:pt idx="10">
                  <c:v>GH Devakottai</c:v>
                </c:pt>
                <c:pt idx="11">
                  <c:v>GHQ Dharmapuri</c:v>
                </c:pt>
                <c:pt idx="12">
                  <c:v>GH Srikazhi </c:v>
                </c:pt>
                <c:pt idx="13">
                  <c:v>GH Virudhachalam</c:v>
                </c:pt>
                <c:pt idx="14">
                  <c:v>GH Uchipuli Ramnad</c:v>
                </c:pt>
                <c:pt idx="15">
                  <c:v>GH Sriperambudur</c:v>
                </c:pt>
                <c:pt idx="16">
                  <c:v>GH Musiri Trichy</c:v>
                </c:pt>
                <c:pt idx="17">
                  <c:v>GH Arani</c:v>
                </c:pt>
                <c:pt idx="18">
                  <c:v>GH Kariapatti </c:v>
                </c:pt>
                <c:pt idx="19">
                  <c:v>GH Thirupathur </c:v>
                </c:pt>
                <c:pt idx="20">
                  <c:v>GH Bhoothapandi</c:v>
                </c:pt>
                <c:pt idx="21">
                  <c:v>GH VILLUPURAM</c:v>
                </c:pt>
                <c:pt idx="22">
                  <c:v>GH Pattukottai </c:v>
                </c:pt>
                <c:pt idx="23">
                  <c:v>GH Arakonam Vellore</c:v>
                </c:pt>
                <c:pt idx="24">
                  <c:v>GH Kumarapalayam</c:v>
                </c:pt>
                <c:pt idx="25">
                  <c:v>GH Kulithalai Karur</c:v>
                </c:pt>
                <c:pt idx="26">
                  <c:v>GH Palladam Tirupur</c:v>
                </c:pt>
                <c:pt idx="27">
                  <c:v>GH Tindivanam</c:v>
                </c:pt>
                <c:pt idx="28">
                  <c:v>GH Ambasamudiram</c:v>
                </c:pt>
                <c:pt idx="29">
                  <c:v>GH Gudiyatham</c:v>
                </c:pt>
              </c:strCache>
            </c:strRef>
          </c:cat>
          <c:val>
            <c:numRef>
              <c:f>'Sheet1 (3)'!$F$63:$F$92</c:f>
              <c:numCache>
                <c:formatCode>0.00</c:formatCode>
                <c:ptCount val="30"/>
                <c:pt idx="0">
                  <c:v>0.78139999999999998</c:v>
                </c:pt>
                <c:pt idx="1">
                  <c:v>0.93498400000000004</c:v>
                </c:pt>
                <c:pt idx="2">
                  <c:v>1.1121160000000001</c:v>
                </c:pt>
                <c:pt idx="3">
                  <c:v>0.95483600000000002</c:v>
                </c:pt>
                <c:pt idx="4">
                  <c:v>0.93662500000000004</c:v>
                </c:pt>
                <c:pt idx="5">
                  <c:v>1.264024</c:v>
                </c:pt>
                <c:pt idx="6">
                  <c:v>1.0214399999999999</c:v>
                </c:pt>
                <c:pt idx="7">
                  <c:v>1.067987</c:v>
                </c:pt>
                <c:pt idx="8">
                  <c:v>0.80898099999999995</c:v>
                </c:pt>
                <c:pt idx="9">
                  <c:v>1.3179495000000001</c:v>
                </c:pt>
                <c:pt idx="10">
                  <c:v>0.96792</c:v>
                </c:pt>
                <c:pt idx="11">
                  <c:v>0.90122199999999997</c:v>
                </c:pt>
                <c:pt idx="12">
                  <c:v>0.87964299999999995</c:v>
                </c:pt>
                <c:pt idx="13">
                  <c:v>0.79165700000000006</c:v>
                </c:pt>
                <c:pt idx="14">
                  <c:v>0.58365</c:v>
                </c:pt>
                <c:pt idx="15">
                  <c:v>0.56108999999999998</c:v>
                </c:pt>
                <c:pt idx="16">
                  <c:v>0.87690999999999997</c:v>
                </c:pt>
                <c:pt idx="17">
                  <c:v>0.77476</c:v>
                </c:pt>
                <c:pt idx="18">
                  <c:v>1.0466880000000001</c:v>
                </c:pt>
                <c:pt idx="19">
                  <c:v>0.79430699999999999</c:v>
                </c:pt>
                <c:pt idx="20">
                  <c:v>0.82295399999999996</c:v>
                </c:pt>
                <c:pt idx="21">
                  <c:v>0.94293899999999997</c:v>
                </c:pt>
                <c:pt idx="22">
                  <c:v>0.70862000000000003</c:v>
                </c:pt>
                <c:pt idx="23">
                  <c:v>0.83143999999999996</c:v>
                </c:pt>
                <c:pt idx="24">
                  <c:v>0.554894</c:v>
                </c:pt>
                <c:pt idx="25">
                  <c:v>0.58107500000000001</c:v>
                </c:pt>
                <c:pt idx="26">
                  <c:v>0.70492999999999995</c:v>
                </c:pt>
                <c:pt idx="27">
                  <c:v>0.54520999999999997</c:v>
                </c:pt>
                <c:pt idx="28">
                  <c:v>0.70479000000000003</c:v>
                </c:pt>
                <c:pt idx="29">
                  <c:v>0.62527500000000003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368960"/>
        <c:axId val="35367168"/>
      </c:lineChart>
      <c:catAx>
        <c:axId val="35355648"/>
        <c:scaling>
          <c:orientation val="minMax"/>
        </c:scaling>
        <c:delete val="0"/>
        <c:axPos val="b"/>
        <c:majorTickMark val="out"/>
        <c:minorTickMark val="none"/>
        <c:tickLblPos val="nextTo"/>
        <c:crossAx val="35365632"/>
        <c:crosses val="autoZero"/>
        <c:auto val="1"/>
        <c:lblAlgn val="ctr"/>
        <c:lblOffset val="100"/>
        <c:noMultiLvlLbl val="0"/>
      </c:catAx>
      <c:valAx>
        <c:axId val="35365632"/>
        <c:scaling>
          <c:orientation val="minMax"/>
          <c:min val="300"/>
        </c:scaling>
        <c:delete val="0"/>
        <c:axPos val="l"/>
        <c:numFmt formatCode="General" sourceLinked="1"/>
        <c:majorTickMark val="out"/>
        <c:minorTickMark val="none"/>
        <c:tickLblPos val="nextTo"/>
        <c:crossAx val="35355648"/>
        <c:crosses val="autoZero"/>
        <c:crossBetween val="between"/>
        <c:majorUnit val="50"/>
      </c:valAx>
      <c:valAx>
        <c:axId val="35367168"/>
        <c:scaling>
          <c:orientation val="minMax"/>
          <c:min val="0.4"/>
        </c:scaling>
        <c:delete val="0"/>
        <c:axPos val="r"/>
        <c:numFmt formatCode="0.00" sourceLinked="1"/>
        <c:majorTickMark val="out"/>
        <c:minorTickMark val="none"/>
        <c:tickLblPos val="nextTo"/>
        <c:crossAx val="35368960"/>
        <c:crosses val="max"/>
        <c:crossBetween val="between"/>
      </c:valAx>
      <c:catAx>
        <c:axId val="35368960"/>
        <c:scaling>
          <c:orientation val="minMax"/>
        </c:scaling>
        <c:delete val="1"/>
        <c:axPos val="b"/>
        <c:majorTickMark val="out"/>
        <c:minorTickMark val="none"/>
        <c:tickLblPos val="nextTo"/>
        <c:crossAx val="35367168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Wise'!$B$233:$C$238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 Karaikudi,Sivagangai TN.</c:v>
                  </c:pt>
                </c:lvl>
              </c:multiLvlStrCache>
            </c:multiLvlStrRef>
          </c:cat>
          <c:val>
            <c:numRef>
              <c:f>'Month Wise'!$D$233:$D$238</c:f>
              <c:numCache>
                <c:formatCode>General</c:formatCode>
                <c:ptCount val="6"/>
                <c:pt idx="0">
                  <c:v>13</c:v>
                </c:pt>
                <c:pt idx="1">
                  <c:v>16</c:v>
                </c:pt>
                <c:pt idx="2">
                  <c:v>20</c:v>
                </c:pt>
                <c:pt idx="3">
                  <c:v>15</c:v>
                </c:pt>
                <c:pt idx="4">
                  <c:v>12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Wise'!$B$233:$C$238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 Karaikudi,Sivagangai TN.</c:v>
                  </c:pt>
                </c:lvl>
              </c:multiLvlStrCache>
            </c:multiLvlStrRef>
          </c:cat>
          <c:val>
            <c:numRef>
              <c:f>'Month Wise'!$E$233:$E$238</c:f>
              <c:numCache>
                <c:formatCode>General</c:formatCode>
                <c:ptCount val="6"/>
                <c:pt idx="0">
                  <c:v>8</c:v>
                </c:pt>
                <c:pt idx="1">
                  <c:v>17</c:v>
                </c:pt>
                <c:pt idx="2">
                  <c:v>49</c:v>
                </c:pt>
                <c:pt idx="3">
                  <c:v>44</c:v>
                </c:pt>
                <c:pt idx="4">
                  <c:v>47</c:v>
                </c:pt>
                <c:pt idx="5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60722048"/>
        <c:axId val="660724352"/>
        <c:axId val="0"/>
      </c:bar3DChart>
      <c:catAx>
        <c:axId val="660722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60724352"/>
        <c:crosses val="autoZero"/>
        <c:auto val="1"/>
        <c:lblAlgn val="ctr"/>
        <c:lblOffset val="100"/>
        <c:noMultiLvlLbl val="0"/>
      </c:catAx>
      <c:valAx>
        <c:axId val="6607243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66072204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Wise'!$B$245:$C$250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Pattukottai Hospital, Thanjavur TN.</c:v>
                  </c:pt>
                </c:lvl>
              </c:multiLvlStrCache>
            </c:multiLvlStrRef>
          </c:cat>
          <c:val>
            <c:numRef>
              <c:f>'Month Wise'!$D$245:$D$250</c:f>
              <c:numCache>
                <c:formatCode>General</c:formatCode>
                <c:ptCount val="6"/>
                <c:pt idx="0">
                  <c:v>13</c:v>
                </c:pt>
                <c:pt idx="1">
                  <c:v>14</c:v>
                </c:pt>
                <c:pt idx="2">
                  <c:v>7</c:v>
                </c:pt>
                <c:pt idx="3">
                  <c:v>2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Wise'!$B$245:$C$250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Pattukottai Hospital, Thanjavur TN.</c:v>
                  </c:pt>
                </c:lvl>
              </c:multiLvlStrCache>
            </c:multiLvlStrRef>
          </c:cat>
          <c:val>
            <c:numRef>
              <c:f>'Month Wise'!$E$245:$E$250</c:f>
              <c:numCache>
                <c:formatCode>General</c:formatCode>
                <c:ptCount val="6"/>
                <c:pt idx="0">
                  <c:v>11</c:v>
                </c:pt>
                <c:pt idx="1">
                  <c:v>25</c:v>
                </c:pt>
                <c:pt idx="2">
                  <c:v>31</c:v>
                </c:pt>
                <c:pt idx="3">
                  <c:v>24</c:v>
                </c:pt>
                <c:pt idx="4">
                  <c:v>25</c:v>
                </c:pt>
                <c:pt idx="5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6984576"/>
        <c:axId val="766986112"/>
        <c:axId val="0"/>
      </c:bar3DChart>
      <c:catAx>
        <c:axId val="766984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66986112"/>
        <c:crosses val="autoZero"/>
        <c:auto val="1"/>
        <c:lblAlgn val="ctr"/>
        <c:lblOffset val="100"/>
        <c:noMultiLvlLbl val="0"/>
      </c:catAx>
      <c:valAx>
        <c:axId val="766986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766984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Wise'!$B$251:$C$256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 Kumbakonam,Thanjavur TN.</c:v>
                  </c:pt>
                </c:lvl>
              </c:multiLvlStrCache>
            </c:multiLvlStrRef>
          </c:cat>
          <c:val>
            <c:numRef>
              <c:f>'Month Wise'!$D$251:$D$256</c:f>
              <c:numCache>
                <c:formatCode>General</c:formatCode>
                <c:ptCount val="6"/>
                <c:pt idx="0">
                  <c:v>15</c:v>
                </c:pt>
                <c:pt idx="1">
                  <c:v>13</c:v>
                </c:pt>
                <c:pt idx="2">
                  <c:v>21</c:v>
                </c:pt>
                <c:pt idx="3">
                  <c:v>20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Wise'!$B$251:$C$256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 Kumbakonam,Thanjavur TN.</c:v>
                  </c:pt>
                </c:lvl>
              </c:multiLvlStrCache>
            </c:multiLvlStrRef>
          </c:cat>
          <c:val>
            <c:numRef>
              <c:f>'Month Wise'!$E$251:$E$256</c:f>
              <c:numCache>
                <c:formatCode>General</c:formatCode>
                <c:ptCount val="6"/>
                <c:pt idx="0">
                  <c:v>68</c:v>
                </c:pt>
                <c:pt idx="1">
                  <c:v>104</c:v>
                </c:pt>
                <c:pt idx="2">
                  <c:v>85</c:v>
                </c:pt>
                <c:pt idx="3">
                  <c:v>77</c:v>
                </c:pt>
                <c:pt idx="4">
                  <c:v>88</c:v>
                </c:pt>
                <c:pt idx="5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14971520"/>
        <c:axId val="819770880"/>
        <c:axId val="0"/>
      </c:bar3DChart>
      <c:catAx>
        <c:axId val="8149715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19770880"/>
        <c:crosses val="autoZero"/>
        <c:auto val="1"/>
        <c:lblAlgn val="ctr"/>
        <c:lblOffset val="100"/>
        <c:noMultiLvlLbl val="0"/>
      </c:catAx>
      <c:valAx>
        <c:axId val="8197708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8149715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Wise'!$B$92:$C$97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Qrtrs Hosp Periyakullam,Theni TN.</c:v>
                  </c:pt>
                </c:lvl>
              </c:multiLvlStrCache>
            </c:multiLvlStrRef>
          </c:cat>
          <c:val>
            <c:numRef>
              <c:f>'Month Wise'!$D$92:$D$97</c:f>
              <c:numCache>
                <c:formatCode>General</c:formatCode>
                <c:ptCount val="6"/>
                <c:pt idx="0">
                  <c:v>6</c:v>
                </c:pt>
                <c:pt idx="1">
                  <c:v>16</c:v>
                </c:pt>
                <c:pt idx="2">
                  <c:v>12</c:v>
                </c:pt>
                <c:pt idx="3">
                  <c:v>25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Wise'!$B$92:$C$97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Qrtrs Hosp Periyakullam,Theni TN.</c:v>
                  </c:pt>
                </c:lvl>
              </c:multiLvlStrCache>
            </c:multiLvlStrRef>
          </c:cat>
          <c:val>
            <c:numRef>
              <c:f>'Month Wise'!$E$92:$E$97</c:f>
              <c:numCache>
                <c:formatCode>General</c:formatCode>
                <c:ptCount val="6"/>
                <c:pt idx="0">
                  <c:v>20</c:v>
                </c:pt>
                <c:pt idx="1">
                  <c:v>28</c:v>
                </c:pt>
                <c:pt idx="2">
                  <c:v>19</c:v>
                </c:pt>
                <c:pt idx="3">
                  <c:v>32</c:v>
                </c:pt>
                <c:pt idx="4">
                  <c:v>18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5197440"/>
        <c:axId val="75656192"/>
        <c:axId val="0"/>
      </c:bar3DChart>
      <c:catAx>
        <c:axId val="75197440"/>
        <c:scaling>
          <c:orientation val="minMax"/>
        </c:scaling>
        <c:delete val="0"/>
        <c:axPos val="b"/>
        <c:majorTickMark val="none"/>
        <c:minorTickMark val="none"/>
        <c:tickLblPos val="nextTo"/>
        <c:crossAx val="75656192"/>
        <c:crosses val="autoZero"/>
        <c:auto val="1"/>
        <c:lblAlgn val="ctr"/>
        <c:lblOffset val="100"/>
        <c:noMultiLvlLbl val="0"/>
      </c:catAx>
      <c:valAx>
        <c:axId val="75656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7519744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Wise'!$B$98:$C$103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kambam Hospital, Theni TN.</c:v>
                  </c:pt>
                </c:lvl>
              </c:multiLvlStrCache>
            </c:multiLvlStrRef>
          </c:cat>
          <c:val>
            <c:numRef>
              <c:f>'Month Wise'!$D$98:$D$103</c:f>
              <c:numCache>
                <c:formatCode>General</c:formatCode>
                <c:ptCount val="6"/>
                <c:pt idx="0">
                  <c:v>10</c:v>
                </c:pt>
                <c:pt idx="1">
                  <c:v>17</c:v>
                </c:pt>
                <c:pt idx="2">
                  <c:v>20</c:v>
                </c:pt>
                <c:pt idx="3">
                  <c:v>20</c:v>
                </c:pt>
                <c:pt idx="4">
                  <c:v>15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Wise'!$B$98:$C$103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kambam Hospital, Theni TN.</c:v>
                  </c:pt>
                </c:lvl>
              </c:multiLvlStrCache>
            </c:multiLvlStrRef>
          </c:cat>
          <c:val>
            <c:numRef>
              <c:f>'Month Wise'!$E$98:$E$103</c:f>
              <c:numCache>
                <c:formatCode>General</c:formatCode>
                <c:ptCount val="6"/>
                <c:pt idx="0">
                  <c:v>10</c:v>
                </c:pt>
                <c:pt idx="1">
                  <c:v>18</c:v>
                </c:pt>
                <c:pt idx="2">
                  <c:v>19</c:v>
                </c:pt>
                <c:pt idx="3">
                  <c:v>10</c:v>
                </c:pt>
                <c:pt idx="4">
                  <c:v>14</c:v>
                </c:pt>
                <c:pt idx="5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3718784"/>
        <c:axId val="113720320"/>
        <c:axId val="0"/>
      </c:bar3DChart>
      <c:catAx>
        <c:axId val="113718784"/>
        <c:scaling>
          <c:orientation val="minMax"/>
        </c:scaling>
        <c:delete val="0"/>
        <c:axPos val="b"/>
        <c:majorTickMark val="none"/>
        <c:minorTickMark val="none"/>
        <c:tickLblPos val="nextTo"/>
        <c:crossAx val="113720320"/>
        <c:crosses val="autoZero"/>
        <c:auto val="1"/>
        <c:lblAlgn val="ctr"/>
        <c:lblOffset val="100"/>
        <c:noMultiLvlLbl val="0"/>
      </c:catAx>
      <c:valAx>
        <c:axId val="113720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137187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Wise'!$B$257:$C$262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Hospital,Thiruchendur,Thoothukudi TN</c:v>
                  </c:pt>
                </c:lvl>
              </c:multiLvlStrCache>
            </c:multiLvlStrRef>
          </c:cat>
          <c:val>
            <c:numRef>
              <c:f>'Month Wise'!$D$257:$D$262</c:f>
              <c:numCache>
                <c:formatCode>General</c:formatCode>
                <c:ptCount val="6"/>
                <c:pt idx="0">
                  <c:v>12</c:v>
                </c:pt>
                <c:pt idx="1">
                  <c:v>15</c:v>
                </c:pt>
                <c:pt idx="2">
                  <c:v>19</c:v>
                </c:pt>
                <c:pt idx="3">
                  <c:v>23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Wise'!$B$257:$C$262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Hospital,Thiruchendur,Thoothukudi TN</c:v>
                  </c:pt>
                </c:lvl>
              </c:multiLvlStrCache>
            </c:multiLvlStrRef>
          </c:cat>
          <c:val>
            <c:numRef>
              <c:f>'Month Wise'!$E$257:$E$262</c:f>
              <c:numCache>
                <c:formatCode>General</c:formatCode>
                <c:ptCount val="6"/>
                <c:pt idx="0">
                  <c:v>27</c:v>
                </c:pt>
                <c:pt idx="1">
                  <c:v>19</c:v>
                </c:pt>
                <c:pt idx="2">
                  <c:v>27</c:v>
                </c:pt>
                <c:pt idx="3">
                  <c:v>34</c:v>
                </c:pt>
                <c:pt idx="4">
                  <c:v>36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995200"/>
        <c:axId val="32996736"/>
        <c:axId val="0"/>
      </c:bar3DChart>
      <c:catAx>
        <c:axId val="3299520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2996736"/>
        <c:crosses val="autoZero"/>
        <c:auto val="1"/>
        <c:lblAlgn val="ctr"/>
        <c:lblOffset val="100"/>
        <c:noMultiLvlLbl val="0"/>
      </c:catAx>
      <c:valAx>
        <c:axId val="32996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299520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Wise'!$B$263:$C$268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Qrtrs Hosp Kovilpatti,Tuticorin TN.</c:v>
                  </c:pt>
                </c:lvl>
              </c:multiLvlStrCache>
            </c:multiLvlStrRef>
          </c:cat>
          <c:val>
            <c:numRef>
              <c:f>'Month Wise'!$D$263:$D$268</c:f>
              <c:numCache>
                <c:formatCode>General</c:formatCode>
                <c:ptCount val="6"/>
                <c:pt idx="0">
                  <c:v>13</c:v>
                </c:pt>
                <c:pt idx="1">
                  <c:v>24</c:v>
                </c:pt>
                <c:pt idx="2">
                  <c:v>30</c:v>
                </c:pt>
                <c:pt idx="3">
                  <c:v>32</c:v>
                </c:pt>
                <c:pt idx="4">
                  <c:v>24</c:v>
                </c:pt>
                <c:pt idx="5">
                  <c:v>21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Wise'!$B$263:$C$268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Qrtrs Hosp Kovilpatti,Tuticorin TN.</c:v>
                  </c:pt>
                </c:lvl>
              </c:multiLvlStrCache>
            </c:multiLvlStrRef>
          </c:cat>
          <c:val>
            <c:numRef>
              <c:f>'Month Wise'!$E$263:$E$268</c:f>
              <c:numCache>
                <c:formatCode>General</c:formatCode>
                <c:ptCount val="6"/>
                <c:pt idx="0">
                  <c:v>25</c:v>
                </c:pt>
                <c:pt idx="1">
                  <c:v>62</c:v>
                </c:pt>
                <c:pt idx="2">
                  <c:v>64</c:v>
                </c:pt>
                <c:pt idx="3">
                  <c:v>56</c:v>
                </c:pt>
                <c:pt idx="4">
                  <c:v>53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023104"/>
        <c:axId val="33024640"/>
        <c:axId val="0"/>
      </c:bar3DChart>
      <c:catAx>
        <c:axId val="3302310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024640"/>
        <c:crosses val="autoZero"/>
        <c:auto val="1"/>
        <c:lblAlgn val="ctr"/>
        <c:lblOffset val="100"/>
        <c:noMultiLvlLbl val="0"/>
      </c:catAx>
      <c:valAx>
        <c:axId val="33024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0231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Wise'!$B$311:$C$315</c:f>
              <c:multiLvlStrCache>
                <c:ptCount val="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Jun</c:v>
                  </c:pt>
                </c:lvl>
                <c:lvl>
                  <c:pt idx="0">
                    <c:v>Govt hospital,Nanillam,Tiruvarur TN</c:v>
                  </c:pt>
                </c:lvl>
              </c:multiLvlStrCache>
            </c:multiLvlStrRef>
          </c:cat>
          <c:val>
            <c:numRef>
              <c:f>'Month Wise'!$D$311:$D$315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Wise'!$B$311:$C$315</c:f>
              <c:multiLvlStrCache>
                <c:ptCount val="5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Jun</c:v>
                  </c:pt>
                </c:lvl>
                <c:lvl>
                  <c:pt idx="0">
                    <c:v>Govt hospital,Nanillam,Tiruvarur TN</c:v>
                  </c:pt>
                </c:lvl>
              </c:multiLvlStrCache>
            </c:multiLvlStrRef>
          </c:cat>
          <c:val>
            <c:numRef>
              <c:f>'Month Wise'!$E$311:$E$315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83488"/>
        <c:axId val="33585024"/>
        <c:axId val="0"/>
      </c:bar3DChart>
      <c:catAx>
        <c:axId val="3358348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585024"/>
        <c:crosses val="autoZero"/>
        <c:auto val="1"/>
        <c:lblAlgn val="ctr"/>
        <c:lblOffset val="100"/>
        <c:noMultiLvlLbl val="0"/>
      </c:catAx>
      <c:valAx>
        <c:axId val="33585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5834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Wise'!$B$316:$C$321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hospital,Thiruthuraipoondi,Tiruvarur TN</c:v>
                  </c:pt>
                </c:lvl>
              </c:multiLvlStrCache>
            </c:multiLvlStrRef>
          </c:cat>
          <c:val>
            <c:numRef>
              <c:f>'Month Wise'!$D$316:$D$321</c:f>
              <c:numCache>
                <c:formatCode>General</c:formatCode>
                <c:ptCount val="6"/>
                <c:pt idx="0">
                  <c:v>2</c:v>
                </c:pt>
                <c:pt idx="1">
                  <c:v>7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Wise'!$B$316:$C$321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hospital,Thiruthuraipoondi,Tiruvarur TN</c:v>
                  </c:pt>
                </c:lvl>
              </c:multiLvlStrCache>
            </c:multiLvlStrRef>
          </c:cat>
          <c:val>
            <c:numRef>
              <c:f>'Month Wise'!$E$316:$E$321</c:f>
              <c:numCache>
                <c:formatCode>General</c:formatCode>
                <c:ptCount val="6"/>
                <c:pt idx="0">
                  <c:v>0</c:v>
                </c:pt>
                <c:pt idx="1">
                  <c:v>4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607040"/>
        <c:axId val="33612928"/>
        <c:axId val="0"/>
      </c:bar3DChart>
      <c:catAx>
        <c:axId val="336070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612928"/>
        <c:crosses val="autoZero"/>
        <c:auto val="1"/>
        <c:lblAlgn val="ctr"/>
        <c:lblOffset val="100"/>
        <c:noMultiLvlLbl val="0"/>
      </c:catAx>
      <c:valAx>
        <c:axId val="33612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607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35073770262318E-2"/>
          <c:y val="6.5940162565208058E-2"/>
          <c:w val="0.92727609955485879"/>
          <c:h val="0.51912940825144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Wise'!$B$322:$C$327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Qrtrs Hosp Mannargudi,Tiruvarur TN.</c:v>
                  </c:pt>
                </c:lvl>
              </c:multiLvlStrCache>
            </c:multiLvlStrRef>
          </c:cat>
          <c:val>
            <c:numRef>
              <c:f>'Month Wise'!$D$322:$D$327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Wise'!$B$322:$C$327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Qrtrs Hosp Mannargudi,Tiruvarur TN.</c:v>
                  </c:pt>
                </c:lvl>
              </c:multiLvlStrCache>
            </c:multiLvlStrRef>
          </c:cat>
          <c:val>
            <c:numRef>
              <c:f>'Month Wise'!$E$322:$E$327</c:f>
              <c:numCache>
                <c:formatCode>General</c:formatCode>
                <c:ptCount val="6"/>
                <c:pt idx="0">
                  <c:v>6</c:v>
                </c:pt>
                <c:pt idx="1">
                  <c:v>25</c:v>
                </c:pt>
                <c:pt idx="2">
                  <c:v>20</c:v>
                </c:pt>
                <c:pt idx="3">
                  <c:v>6</c:v>
                </c:pt>
                <c:pt idx="4">
                  <c:v>7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716864"/>
        <c:axId val="33722752"/>
        <c:axId val="0"/>
      </c:bar3DChart>
      <c:catAx>
        <c:axId val="3371686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722752"/>
        <c:crosses val="autoZero"/>
        <c:auto val="1"/>
        <c:lblAlgn val="ctr"/>
        <c:lblOffset val="100"/>
        <c:noMultiLvlLbl val="0"/>
      </c:catAx>
      <c:valAx>
        <c:axId val="33722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371686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7335958005249345E-2"/>
          <c:y val="2.313024934383202E-2"/>
          <c:w val="0.92170015386007786"/>
          <c:h val="0.7646776574803149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3A299"/>
            </a:solidFill>
          </c:spPr>
          <c:invertIfNegative val="0"/>
          <c:cat>
            <c:strRef>
              <c:f>'Sheet1 (3)'!$D$93:$D$129</c:f>
              <c:strCache>
                <c:ptCount val="37"/>
                <c:pt idx="0">
                  <c:v>GH Sankagiri</c:v>
                </c:pt>
                <c:pt idx="1">
                  <c:v>GH Sattur </c:v>
                </c:pt>
                <c:pt idx="2">
                  <c:v>GH Arranthangi</c:v>
                </c:pt>
                <c:pt idx="3">
                  <c:v>GH Thirumayam</c:v>
                </c:pt>
                <c:pt idx="4">
                  <c:v>GH VEDARANYAM</c:v>
                </c:pt>
                <c:pt idx="5">
                  <c:v>GH Denkani Kottai </c:v>
                </c:pt>
                <c:pt idx="6">
                  <c:v>GH Thiruthuraipoondi</c:v>
                </c:pt>
                <c:pt idx="7">
                  <c:v>GH Nanillam</c:v>
                </c:pt>
                <c:pt idx="8">
                  <c:v>GH Vandavasi</c:v>
                </c:pt>
                <c:pt idx="9">
                  <c:v>GH Paramathyvelur</c:v>
                </c:pt>
                <c:pt idx="10">
                  <c:v>GH Palacode</c:v>
                </c:pt>
                <c:pt idx="11">
                  <c:v>GH Watrap</c:v>
                </c:pt>
                <c:pt idx="12">
                  <c:v>GH Thirukovilur</c:v>
                </c:pt>
                <c:pt idx="13">
                  <c:v>GH Madhurandaham</c:v>
                </c:pt>
                <c:pt idx="14">
                  <c:v>GH Sendamangalam</c:v>
                </c:pt>
                <c:pt idx="15">
                  <c:v>GH Gingee</c:v>
                </c:pt>
                <c:pt idx="16">
                  <c:v>GH Thiruvadanai</c:v>
                </c:pt>
                <c:pt idx="17">
                  <c:v>GH Pappireddipatti</c:v>
                </c:pt>
                <c:pt idx="18">
                  <c:v>GH Peraiyur</c:v>
                </c:pt>
                <c:pt idx="19">
                  <c:v>GH CHEYYUR</c:v>
                </c:pt>
                <c:pt idx="20">
                  <c:v>GH Kurinjipadi</c:v>
                </c:pt>
                <c:pt idx="21">
                  <c:v>GH Ulundurpet</c:v>
                </c:pt>
                <c:pt idx="22">
                  <c:v>GH Panruti</c:v>
                </c:pt>
                <c:pt idx="23">
                  <c:v>GH Nilakottai</c:v>
                </c:pt>
                <c:pt idx="24">
                  <c:v>GH Kothagiri</c:v>
                </c:pt>
                <c:pt idx="25">
                  <c:v>GH Kodaikkanal</c:v>
                </c:pt>
                <c:pt idx="26">
                  <c:v>GH Sholingur</c:v>
                </c:pt>
                <c:pt idx="27">
                  <c:v>GH Pernambur</c:v>
                </c:pt>
                <c:pt idx="28">
                  <c:v>GH Vedachandur</c:v>
                </c:pt>
                <c:pt idx="29">
                  <c:v>GH kattumannarkudi</c:v>
                </c:pt>
                <c:pt idx="30">
                  <c:v>GH Kulasekaram</c:v>
                </c:pt>
                <c:pt idx="31">
                  <c:v>GH Tittakudi </c:v>
                </c:pt>
                <c:pt idx="32">
                  <c:v>GH Gudalur</c:v>
                </c:pt>
                <c:pt idx="33">
                  <c:v>GH Tiruthani Stemi</c:v>
                </c:pt>
                <c:pt idx="34">
                  <c:v>GH Arakonam Stemi</c:v>
                </c:pt>
                <c:pt idx="35">
                  <c:v>GH Thiruthangal</c:v>
                </c:pt>
                <c:pt idx="36">
                  <c:v>GH Peravurani</c:v>
                </c:pt>
              </c:strCache>
            </c:strRef>
          </c:cat>
          <c:val>
            <c:numRef>
              <c:f>'Sheet1 (3)'!$E$93:$E$129</c:f>
              <c:numCache>
                <c:formatCode>General</c:formatCode>
                <c:ptCount val="37"/>
                <c:pt idx="0">
                  <c:v>453</c:v>
                </c:pt>
                <c:pt idx="1">
                  <c:v>430</c:v>
                </c:pt>
                <c:pt idx="2">
                  <c:v>424</c:v>
                </c:pt>
                <c:pt idx="3">
                  <c:v>371</c:v>
                </c:pt>
                <c:pt idx="4">
                  <c:v>361</c:v>
                </c:pt>
                <c:pt idx="5">
                  <c:v>311</c:v>
                </c:pt>
                <c:pt idx="6">
                  <c:v>271</c:v>
                </c:pt>
                <c:pt idx="7">
                  <c:v>254</c:v>
                </c:pt>
                <c:pt idx="8">
                  <c:v>243</c:v>
                </c:pt>
                <c:pt idx="9">
                  <c:v>209</c:v>
                </c:pt>
                <c:pt idx="10">
                  <c:v>203</c:v>
                </c:pt>
                <c:pt idx="11">
                  <c:v>183</c:v>
                </c:pt>
                <c:pt idx="12">
                  <c:v>169</c:v>
                </c:pt>
                <c:pt idx="13">
                  <c:v>156</c:v>
                </c:pt>
                <c:pt idx="14">
                  <c:v>155</c:v>
                </c:pt>
                <c:pt idx="15">
                  <c:v>139</c:v>
                </c:pt>
                <c:pt idx="16">
                  <c:v>124</c:v>
                </c:pt>
                <c:pt idx="17">
                  <c:v>116</c:v>
                </c:pt>
                <c:pt idx="18">
                  <c:v>111</c:v>
                </c:pt>
                <c:pt idx="19">
                  <c:v>105</c:v>
                </c:pt>
                <c:pt idx="20">
                  <c:v>100</c:v>
                </c:pt>
                <c:pt idx="21">
                  <c:v>96</c:v>
                </c:pt>
                <c:pt idx="22">
                  <c:v>79</c:v>
                </c:pt>
                <c:pt idx="23">
                  <c:v>79</c:v>
                </c:pt>
                <c:pt idx="24">
                  <c:v>60</c:v>
                </c:pt>
                <c:pt idx="25">
                  <c:v>50</c:v>
                </c:pt>
                <c:pt idx="26">
                  <c:v>45</c:v>
                </c:pt>
                <c:pt idx="27">
                  <c:v>40</c:v>
                </c:pt>
                <c:pt idx="28">
                  <c:v>21</c:v>
                </c:pt>
                <c:pt idx="29">
                  <c:v>21</c:v>
                </c:pt>
                <c:pt idx="30">
                  <c:v>14</c:v>
                </c:pt>
                <c:pt idx="31">
                  <c:v>14</c:v>
                </c:pt>
                <c:pt idx="32">
                  <c:v>8</c:v>
                </c:pt>
                <c:pt idx="33">
                  <c:v>2</c:v>
                </c:pt>
                <c:pt idx="34">
                  <c:v>2</c:v>
                </c:pt>
                <c:pt idx="35">
                  <c:v>2</c:v>
                </c:pt>
                <c:pt idx="3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5538432"/>
        <c:axId val="35539968"/>
      </c:barChart>
      <c:lineChart>
        <c:grouping val="standard"/>
        <c:varyColors val="0"/>
        <c:ser>
          <c:idx val="1"/>
          <c:order val="1"/>
          <c:dLbls>
            <c:dLbl>
              <c:idx val="32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'Sheet1 (3)'!$D$93:$D$129</c:f>
              <c:strCache>
                <c:ptCount val="37"/>
                <c:pt idx="0">
                  <c:v>GH Sankagiri</c:v>
                </c:pt>
                <c:pt idx="1">
                  <c:v>GH Sattur </c:v>
                </c:pt>
                <c:pt idx="2">
                  <c:v>GH Arranthangi</c:v>
                </c:pt>
                <c:pt idx="3">
                  <c:v>GH Thirumayam</c:v>
                </c:pt>
                <c:pt idx="4">
                  <c:v>GH VEDARANYAM</c:v>
                </c:pt>
                <c:pt idx="5">
                  <c:v>GH Denkani Kottai </c:v>
                </c:pt>
                <c:pt idx="6">
                  <c:v>GH Thiruthuraipoondi</c:v>
                </c:pt>
                <c:pt idx="7">
                  <c:v>GH Nanillam</c:v>
                </c:pt>
                <c:pt idx="8">
                  <c:v>GH Vandavasi</c:v>
                </c:pt>
                <c:pt idx="9">
                  <c:v>GH Paramathyvelur</c:v>
                </c:pt>
                <c:pt idx="10">
                  <c:v>GH Palacode</c:v>
                </c:pt>
                <c:pt idx="11">
                  <c:v>GH Watrap</c:v>
                </c:pt>
                <c:pt idx="12">
                  <c:v>GH Thirukovilur</c:v>
                </c:pt>
                <c:pt idx="13">
                  <c:v>GH Madhurandaham</c:v>
                </c:pt>
                <c:pt idx="14">
                  <c:v>GH Sendamangalam</c:v>
                </c:pt>
                <c:pt idx="15">
                  <c:v>GH Gingee</c:v>
                </c:pt>
                <c:pt idx="16">
                  <c:v>GH Thiruvadanai</c:v>
                </c:pt>
                <c:pt idx="17">
                  <c:v>GH Pappireddipatti</c:v>
                </c:pt>
                <c:pt idx="18">
                  <c:v>GH Peraiyur</c:v>
                </c:pt>
                <c:pt idx="19">
                  <c:v>GH CHEYYUR</c:v>
                </c:pt>
                <c:pt idx="20">
                  <c:v>GH Kurinjipadi</c:v>
                </c:pt>
                <c:pt idx="21">
                  <c:v>GH Ulundurpet</c:v>
                </c:pt>
                <c:pt idx="22">
                  <c:v>GH Panruti</c:v>
                </c:pt>
                <c:pt idx="23">
                  <c:v>GH Nilakottai</c:v>
                </c:pt>
                <c:pt idx="24">
                  <c:v>GH Kothagiri</c:v>
                </c:pt>
                <c:pt idx="25">
                  <c:v>GH Kodaikkanal</c:v>
                </c:pt>
                <c:pt idx="26">
                  <c:v>GH Sholingur</c:v>
                </c:pt>
                <c:pt idx="27">
                  <c:v>GH Pernambur</c:v>
                </c:pt>
                <c:pt idx="28">
                  <c:v>GH Vedachandur</c:v>
                </c:pt>
                <c:pt idx="29">
                  <c:v>GH kattumannarkudi</c:v>
                </c:pt>
                <c:pt idx="30">
                  <c:v>GH Kulasekaram</c:v>
                </c:pt>
                <c:pt idx="31">
                  <c:v>GH Tittakudi </c:v>
                </c:pt>
                <c:pt idx="32">
                  <c:v>GH Gudalur</c:v>
                </c:pt>
                <c:pt idx="33">
                  <c:v>GH Tiruthani Stemi</c:v>
                </c:pt>
                <c:pt idx="34">
                  <c:v>GH Arakonam Stemi</c:v>
                </c:pt>
                <c:pt idx="35">
                  <c:v>GH Thiruthangal</c:v>
                </c:pt>
                <c:pt idx="36">
                  <c:v>GH Peravurani</c:v>
                </c:pt>
              </c:strCache>
            </c:strRef>
          </c:cat>
          <c:val>
            <c:numRef>
              <c:f>'Sheet1 (3)'!$F$93:$F$129</c:f>
              <c:numCache>
                <c:formatCode>0.00</c:formatCode>
                <c:ptCount val="37"/>
                <c:pt idx="0">
                  <c:v>0.56105499999999997</c:v>
                </c:pt>
                <c:pt idx="1">
                  <c:v>0.59392449999999997</c:v>
                </c:pt>
                <c:pt idx="2">
                  <c:v>0.56588499999999997</c:v>
                </c:pt>
                <c:pt idx="3">
                  <c:v>0.59175</c:v>
                </c:pt>
                <c:pt idx="4">
                  <c:v>0.47129500000000002</c:v>
                </c:pt>
                <c:pt idx="5">
                  <c:v>0.37842500000000001</c:v>
                </c:pt>
                <c:pt idx="6">
                  <c:v>0.39405499999999999</c:v>
                </c:pt>
                <c:pt idx="7">
                  <c:v>0.37592199999999998</c:v>
                </c:pt>
                <c:pt idx="8">
                  <c:v>0.31668000000000002</c:v>
                </c:pt>
                <c:pt idx="9">
                  <c:v>0.21533099999999999</c:v>
                </c:pt>
                <c:pt idx="10">
                  <c:v>0.26702500000000001</c:v>
                </c:pt>
                <c:pt idx="11">
                  <c:v>0.25098999999999999</c:v>
                </c:pt>
                <c:pt idx="12">
                  <c:v>0.34992499999999999</c:v>
                </c:pt>
                <c:pt idx="13">
                  <c:v>0.25440000000000002</c:v>
                </c:pt>
                <c:pt idx="14">
                  <c:v>0.17881</c:v>
                </c:pt>
                <c:pt idx="15">
                  <c:v>0.14930499999999999</c:v>
                </c:pt>
                <c:pt idx="16">
                  <c:v>0.18225</c:v>
                </c:pt>
                <c:pt idx="17">
                  <c:v>0.15395500000000001</c:v>
                </c:pt>
                <c:pt idx="18">
                  <c:v>0.21498999999999999</c:v>
                </c:pt>
                <c:pt idx="19">
                  <c:v>0.16</c:v>
                </c:pt>
                <c:pt idx="20">
                  <c:v>9.3149999999999997E-2</c:v>
                </c:pt>
                <c:pt idx="21">
                  <c:v>0.14485999999999999</c:v>
                </c:pt>
                <c:pt idx="22">
                  <c:v>6.8425E-2</c:v>
                </c:pt>
                <c:pt idx="23">
                  <c:v>9.1975000000000001E-2</c:v>
                </c:pt>
                <c:pt idx="24">
                  <c:v>6.8500000000000005E-2</c:v>
                </c:pt>
                <c:pt idx="25">
                  <c:v>7.8030000000000002E-2</c:v>
                </c:pt>
                <c:pt idx="26">
                  <c:v>9.6754999999999994E-2</c:v>
                </c:pt>
                <c:pt idx="27">
                  <c:v>3.5904999999999999E-2</c:v>
                </c:pt>
                <c:pt idx="28">
                  <c:v>2.5075E-2</c:v>
                </c:pt>
                <c:pt idx="29">
                  <c:v>1.7325E-2</c:v>
                </c:pt>
                <c:pt idx="30">
                  <c:v>2.35E-2</c:v>
                </c:pt>
                <c:pt idx="31">
                  <c:v>1.24E-2</c:v>
                </c:pt>
                <c:pt idx="32">
                  <c:v>9.4999999999999998E-3</c:v>
                </c:pt>
                <c:pt idx="33">
                  <c:v>2.8E-3</c:v>
                </c:pt>
                <c:pt idx="34">
                  <c:v>2.8E-3</c:v>
                </c:pt>
                <c:pt idx="35">
                  <c:v>2.8999999999999998E-3</c:v>
                </c:pt>
                <c:pt idx="36">
                  <c:v>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551488"/>
        <c:axId val="35549952"/>
      </c:lineChart>
      <c:catAx>
        <c:axId val="35538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5539968"/>
        <c:crosses val="autoZero"/>
        <c:auto val="1"/>
        <c:lblAlgn val="ctr"/>
        <c:lblOffset val="100"/>
        <c:noMultiLvlLbl val="0"/>
      </c:catAx>
      <c:valAx>
        <c:axId val="35539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5538432"/>
        <c:crosses val="autoZero"/>
        <c:crossBetween val="between"/>
      </c:valAx>
      <c:valAx>
        <c:axId val="35549952"/>
        <c:scaling>
          <c:orientation val="minMax"/>
        </c:scaling>
        <c:delete val="0"/>
        <c:axPos val="r"/>
        <c:numFmt formatCode="0.00" sourceLinked="1"/>
        <c:majorTickMark val="out"/>
        <c:minorTickMark val="none"/>
        <c:tickLblPos val="nextTo"/>
        <c:crossAx val="35551488"/>
        <c:crosses val="max"/>
        <c:crossBetween val="between"/>
      </c:valAx>
      <c:catAx>
        <c:axId val="35551488"/>
        <c:scaling>
          <c:orientation val="minMax"/>
        </c:scaling>
        <c:delete val="1"/>
        <c:axPos val="b"/>
        <c:majorTickMark val="out"/>
        <c:minorTickMark val="none"/>
        <c:tickLblPos val="nextTo"/>
        <c:crossAx val="3554995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Wise'!$B$293:$C$298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Dist. Govt. Head Qrtrs Hosp Tenkasi,Tiruneveli TN.</c:v>
                  </c:pt>
                </c:lvl>
              </c:multiLvlStrCache>
            </c:multiLvlStrRef>
          </c:cat>
          <c:val>
            <c:numRef>
              <c:f>'Month Wise'!$D$293:$D$298</c:f>
              <c:numCache>
                <c:formatCode>General</c:formatCode>
                <c:ptCount val="6"/>
                <c:pt idx="0">
                  <c:v>8</c:v>
                </c:pt>
                <c:pt idx="1">
                  <c:v>16</c:v>
                </c:pt>
                <c:pt idx="2">
                  <c:v>30</c:v>
                </c:pt>
                <c:pt idx="3">
                  <c:v>37</c:v>
                </c:pt>
                <c:pt idx="4">
                  <c:v>29</c:v>
                </c:pt>
                <c:pt idx="5">
                  <c:v>12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Wise'!$B$293:$C$298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Dist. Govt. Head Qrtrs Hosp Tenkasi,Tiruneveli TN.</c:v>
                  </c:pt>
                </c:lvl>
              </c:multiLvlStrCache>
            </c:multiLvlStrRef>
          </c:cat>
          <c:val>
            <c:numRef>
              <c:f>'Month Wise'!$E$293:$E$298</c:f>
              <c:numCache>
                <c:formatCode>General</c:formatCode>
                <c:ptCount val="6"/>
                <c:pt idx="0">
                  <c:v>18</c:v>
                </c:pt>
                <c:pt idx="1">
                  <c:v>46</c:v>
                </c:pt>
                <c:pt idx="2">
                  <c:v>71</c:v>
                </c:pt>
                <c:pt idx="3">
                  <c:v>68</c:v>
                </c:pt>
                <c:pt idx="4">
                  <c:v>71</c:v>
                </c:pt>
                <c:pt idx="5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760576"/>
        <c:axId val="34762112"/>
        <c:axId val="0"/>
      </c:bar3DChart>
      <c:catAx>
        <c:axId val="3476057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762112"/>
        <c:crosses val="autoZero"/>
        <c:auto val="1"/>
        <c:lblAlgn val="ctr"/>
        <c:lblOffset val="100"/>
        <c:noMultiLvlLbl val="0"/>
      </c:catAx>
      <c:valAx>
        <c:axId val="347621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760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835073770262318E-2"/>
          <c:y val="6.8213961274353169E-2"/>
          <c:w val="0.92727609955485879"/>
          <c:h val="0.502547663708390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Wise'!$B$299:$C$304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Sankarankoil, Tirunelveli TN.</c:v>
                  </c:pt>
                </c:lvl>
              </c:multiLvlStrCache>
            </c:multiLvlStrRef>
          </c:cat>
          <c:val>
            <c:numRef>
              <c:f>'Month Wise'!$D$299:$D$304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7</c:v>
                </c:pt>
                <c:pt idx="3">
                  <c:v>4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Wise'!$B$299:$C$304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Sankarankoil, Tirunelveli TN.</c:v>
                  </c:pt>
                </c:lvl>
              </c:multiLvlStrCache>
            </c:multiLvlStrRef>
          </c:cat>
          <c:val>
            <c:numRef>
              <c:f>'Month Wise'!$E$299:$E$304</c:f>
              <c:numCache>
                <c:formatCode>General</c:formatCode>
                <c:ptCount val="6"/>
                <c:pt idx="0">
                  <c:v>8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08960"/>
        <c:axId val="34810496"/>
        <c:axId val="0"/>
      </c:bar3DChart>
      <c:catAx>
        <c:axId val="3480896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810496"/>
        <c:crosses val="autoZero"/>
        <c:auto val="1"/>
        <c:lblAlgn val="ctr"/>
        <c:lblOffset val="100"/>
        <c:noMultiLvlLbl val="0"/>
      </c:catAx>
      <c:valAx>
        <c:axId val="34810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80896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Wise'!$B$305:$C$310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hospital,Ambasamudiram,Tirunelveli TN</c:v>
                  </c:pt>
                </c:lvl>
              </c:multiLvlStrCache>
            </c:multiLvlStrRef>
          </c:cat>
          <c:val>
            <c:numRef>
              <c:f>'Month Wise'!$D$305:$D$310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Wise'!$B$305:$C$310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hospital,Ambasamudiram,Tirunelveli TN</c:v>
                  </c:pt>
                </c:lvl>
              </c:multiLvlStrCache>
            </c:multiLvlStrRef>
          </c:cat>
          <c:val>
            <c:numRef>
              <c:f>'Month Wise'!$E$305:$E$310</c:f>
              <c:numCache>
                <c:formatCode>General</c:formatCode>
                <c:ptCount val="6"/>
                <c:pt idx="0">
                  <c:v>1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3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881920"/>
        <c:axId val="34883456"/>
        <c:axId val="0"/>
      </c:bar3DChart>
      <c:catAx>
        <c:axId val="348819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883456"/>
        <c:crosses val="autoZero"/>
        <c:auto val="1"/>
        <c:lblAlgn val="ctr"/>
        <c:lblOffset val="100"/>
        <c:noMultiLvlLbl val="0"/>
      </c:catAx>
      <c:valAx>
        <c:axId val="348834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en-US"/>
          </a:p>
        </c:txPr>
        <c:crossAx val="34881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n-US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Wise'!$B$176:$C$181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hospital,Arupukottai,Virdhunagar TN</c:v>
                  </c:pt>
                </c:lvl>
              </c:multiLvlStrCache>
            </c:multiLvlStrRef>
          </c:cat>
          <c:val>
            <c:numRef>
              <c:f>'Month Wise'!$D$176:$D$181</c:f>
              <c:numCache>
                <c:formatCode>General</c:formatCode>
                <c:ptCount val="6"/>
                <c:pt idx="0">
                  <c:v>43</c:v>
                </c:pt>
                <c:pt idx="1">
                  <c:v>82</c:v>
                </c:pt>
                <c:pt idx="2">
                  <c:v>92</c:v>
                </c:pt>
                <c:pt idx="3">
                  <c:v>80</c:v>
                </c:pt>
                <c:pt idx="4">
                  <c:v>67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Wise'!$B$176:$C$181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hospital,Arupukottai,Virdhunagar TN</c:v>
                  </c:pt>
                </c:lvl>
              </c:multiLvlStrCache>
            </c:multiLvlStrRef>
          </c:cat>
          <c:val>
            <c:numRef>
              <c:f>'Month Wise'!$E$176:$E$181</c:f>
              <c:numCache>
                <c:formatCode>General</c:formatCode>
                <c:ptCount val="6"/>
                <c:pt idx="0">
                  <c:v>30</c:v>
                </c:pt>
                <c:pt idx="1">
                  <c:v>80</c:v>
                </c:pt>
                <c:pt idx="2">
                  <c:v>78</c:v>
                </c:pt>
                <c:pt idx="3">
                  <c:v>58</c:v>
                </c:pt>
                <c:pt idx="4">
                  <c:v>61</c:v>
                </c:pt>
                <c:pt idx="5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406272"/>
        <c:axId val="536416256"/>
        <c:axId val="0"/>
      </c:bar3DChart>
      <c:catAx>
        <c:axId val="536406272"/>
        <c:scaling>
          <c:orientation val="minMax"/>
        </c:scaling>
        <c:delete val="0"/>
        <c:axPos val="b"/>
        <c:majorTickMark val="none"/>
        <c:minorTickMark val="none"/>
        <c:tickLblPos val="nextTo"/>
        <c:crossAx val="536416256"/>
        <c:crosses val="autoZero"/>
        <c:auto val="1"/>
        <c:lblAlgn val="ctr"/>
        <c:lblOffset val="100"/>
        <c:noMultiLvlLbl val="0"/>
      </c:catAx>
      <c:valAx>
        <c:axId val="5364162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3640627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Wise'!$B$182:$C$187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hospital,Kariapatti,Virudhunagar TN.</c:v>
                  </c:pt>
                </c:lvl>
              </c:multiLvlStrCache>
            </c:multiLvlStrRef>
          </c:cat>
          <c:val>
            <c:numRef>
              <c:f>'Month Wise'!$D$182:$D$187</c:f>
              <c:numCache>
                <c:formatCode>General</c:formatCode>
                <c:ptCount val="6"/>
                <c:pt idx="0">
                  <c:v>21</c:v>
                </c:pt>
                <c:pt idx="1">
                  <c:v>23</c:v>
                </c:pt>
                <c:pt idx="2">
                  <c:v>37</c:v>
                </c:pt>
                <c:pt idx="3">
                  <c:v>22</c:v>
                </c:pt>
                <c:pt idx="4">
                  <c:v>27</c:v>
                </c:pt>
                <c:pt idx="5">
                  <c:v>10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Wise'!$B$182:$C$187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hospital,Kariapatti,Virudhunagar TN.</c:v>
                  </c:pt>
                </c:lvl>
              </c:multiLvlStrCache>
            </c:multiLvlStrRef>
          </c:cat>
          <c:val>
            <c:numRef>
              <c:f>'Month Wise'!$E$182:$E$187</c:f>
              <c:numCache>
                <c:formatCode>General</c:formatCode>
                <c:ptCount val="6"/>
                <c:pt idx="0">
                  <c:v>9</c:v>
                </c:pt>
                <c:pt idx="1">
                  <c:v>16</c:v>
                </c:pt>
                <c:pt idx="2">
                  <c:v>15</c:v>
                </c:pt>
                <c:pt idx="3">
                  <c:v>15</c:v>
                </c:pt>
                <c:pt idx="4">
                  <c:v>22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3601792"/>
        <c:axId val="543603328"/>
        <c:axId val="0"/>
      </c:bar3DChart>
      <c:catAx>
        <c:axId val="543601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543603328"/>
        <c:crosses val="autoZero"/>
        <c:auto val="1"/>
        <c:lblAlgn val="ctr"/>
        <c:lblOffset val="100"/>
        <c:noMultiLvlLbl val="0"/>
      </c:catAx>
      <c:valAx>
        <c:axId val="543603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360179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Wise'!$B$188:$C$193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hospital,Sattur,Virudhunagar TN.</c:v>
                  </c:pt>
                </c:lvl>
              </c:multiLvlStrCache>
            </c:multiLvlStrRef>
          </c:cat>
          <c:val>
            <c:numRef>
              <c:f>'Month Wise'!$D$188:$D$193</c:f>
              <c:numCache>
                <c:formatCode>General</c:formatCode>
                <c:ptCount val="6"/>
                <c:pt idx="0">
                  <c:v>1</c:v>
                </c:pt>
                <c:pt idx="1">
                  <c:v>23</c:v>
                </c:pt>
                <c:pt idx="2">
                  <c:v>16</c:v>
                </c:pt>
                <c:pt idx="3">
                  <c:v>36</c:v>
                </c:pt>
                <c:pt idx="4">
                  <c:v>25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Wise'!$B$188:$C$193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hospital,Sattur,Virudhunagar TN.</c:v>
                  </c:pt>
                </c:lvl>
              </c:multiLvlStrCache>
            </c:multiLvlStrRef>
          </c:cat>
          <c:val>
            <c:numRef>
              <c:f>'Month Wise'!$E$188:$E$193</c:f>
              <c:numCache>
                <c:formatCode>General</c:formatCode>
                <c:ptCount val="6"/>
                <c:pt idx="0">
                  <c:v>17</c:v>
                </c:pt>
                <c:pt idx="1">
                  <c:v>16</c:v>
                </c:pt>
                <c:pt idx="2">
                  <c:v>20</c:v>
                </c:pt>
                <c:pt idx="3">
                  <c:v>20</c:v>
                </c:pt>
                <c:pt idx="4">
                  <c:v>28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5599488"/>
        <c:axId val="545601024"/>
        <c:axId val="0"/>
      </c:bar3DChart>
      <c:catAx>
        <c:axId val="545599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545601024"/>
        <c:crosses val="autoZero"/>
        <c:auto val="1"/>
        <c:lblAlgn val="ctr"/>
        <c:lblOffset val="100"/>
        <c:noMultiLvlLbl val="0"/>
      </c:catAx>
      <c:valAx>
        <c:axId val="5456010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559948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Wise'!$B$194:$C$199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hospital,Sivakasi,Virudhunagar TN</c:v>
                  </c:pt>
                </c:lvl>
              </c:multiLvlStrCache>
            </c:multiLvlStrRef>
          </c:cat>
          <c:val>
            <c:numRef>
              <c:f>'Month Wise'!$D$194:$D$199</c:f>
              <c:numCache>
                <c:formatCode>General</c:formatCode>
                <c:ptCount val="6"/>
                <c:pt idx="0">
                  <c:v>16</c:v>
                </c:pt>
                <c:pt idx="1">
                  <c:v>42</c:v>
                </c:pt>
                <c:pt idx="2">
                  <c:v>41</c:v>
                </c:pt>
                <c:pt idx="3">
                  <c:v>47</c:v>
                </c:pt>
                <c:pt idx="4">
                  <c:v>22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Wise'!$B$194:$C$199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hospital,Sivakasi,Virudhunagar TN</c:v>
                  </c:pt>
                </c:lvl>
              </c:multiLvlStrCache>
            </c:multiLvlStrRef>
          </c:cat>
          <c:val>
            <c:numRef>
              <c:f>'Month Wise'!$E$194:$E$199</c:f>
              <c:numCache>
                <c:formatCode>General</c:formatCode>
                <c:ptCount val="6"/>
                <c:pt idx="0">
                  <c:v>20</c:v>
                </c:pt>
                <c:pt idx="1">
                  <c:v>53</c:v>
                </c:pt>
                <c:pt idx="2">
                  <c:v>48</c:v>
                </c:pt>
                <c:pt idx="3">
                  <c:v>34</c:v>
                </c:pt>
                <c:pt idx="4">
                  <c:v>42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6798208"/>
        <c:axId val="546808192"/>
        <c:axId val="0"/>
      </c:bar3DChart>
      <c:catAx>
        <c:axId val="546798208"/>
        <c:scaling>
          <c:orientation val="minMax"/>
        </c:scaling>
        <c:delete val="0"/>
        <c:axPos val="b"/>
        <c:majorTickMark val="none"/>
        <c:minorTickMark val="none"/>
        <c:tickLblPos val="nextTo"/>
        <c:crossAx val="546808192"/>
        <c:crosses val="autoZero"/>
        <c:auto val="1"/>
        <c:lblAlgn val="ctr"/>
        <c:lblOffset val="100"/>
        <c:noMultiLvlLbl val="0"/>
      </c:catAx>
      <c:valAx>
        <c:axId val="5468081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6798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Wise'!$B$200:$C$205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hospital,Watrap,Virudhunagar TN.</c:v>
                  </c:pt>
                </c:lvl>
              </c:multiLvlStrCache>
            </c:multiLvlStrRef>
          </c:cat>
          <c:val>
            <c:numRef>
              <c:f>'Month Wise'!$D$200:$D$205</c:f>
              <c:numCache>
                <c:formatCode>General</c:formatCode>
                <c:ptCount val="6"/>
                <c:pt idx="0">
                  <c:v>1</c:v>
                </c:pt>
                <c:pt idx="1">
                  <c:v>17</c:v>
                </c:pt>
                <c:pt idx="2">
                  <c:v>14</c:v>
                </c:pt>
                <c:pt idx="3">
                  <c:v>15</c:v>
                </c:pt>
                <c:pt idx="4">
                  <c:v>9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Wise'!$B$200:$C$205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hospital,Watrap,Virudhunagar TN.</c:v>
                  </c:pt>
                </c:lvl>
              </c:multiLvlStrCache>
            </c:multiLvlStrRef>
          </c:cat>
          <c:val>
            <c:numRef>
              <c:f>'Month Wise'!$E$200:$E$205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934976"/>
        <c:axId val="549936512"/>
        <c:axId val="0"/>
      </c:bar3DChart>
      <c:catAx>
        <c:axId val="549934976"/>
        <c:scaling>
          <c:orientation val="minMax"/>
        </c:scaling>
        <c:delete val="0"/>
        <c:axPos val="b"/>
        <c:majorTickMark val="none"/>
        <c:minorTickMark val="none"/>
        <c:tickLblPos val="nextTo"/>
        <c:crossAx val="549936512"/>
        <c:crosses val="autoZero"/>
        <c:auto val="1"/>
        <c:lblAlgn val="ctr"/>
        <c:lblOffset val="100"/>
        <c:noMultiLvlLbl val="0"/>
      </c:catAx>
      <c:valAx>
        <c:axId val="549936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4993497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Wise'!$B$207:$C$212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Hospital, Srivilliputhur, Virudhunagar TN.</c:v>
                  </c:pt>
                </c:lvl>
              </c:multiLvlStrCache>
            </c:multiLvlStrRef>
          </c:cat>
          <c:val>
            <c:numRef>
              <c:f>'Month Wise'!$D$207:$D$212</c:f>
              <c:numCache>
                <c:formatCode>General</c:formatCode>
                <c:ptCount val="6"/>
                <c:pt idx="0">
                  <c:v>17</c:v>
                </c:pt>
                <c:pt idx="1">
                  <c:v>46</c:v>
                </c:pt>
                <c:pt idx="2">
                  <c:v>19</c:v>
                </c:pt>
                <c:pt idx="3">
                  <c:v>24</c:v>
                </c:pt>
                <c:pt idx="4">
                  <c:v>19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Wise'!$B$207:$C$212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Hospital, Srivilliputhur, Virudhunagar TN.</c:v>
                  </c:pt>
                </c:lvl>
              </c:multiLvlStrCache>
            </c:multiLvlStrRef>
          </c:cat>
          <c:val>
            <c:numRef>
              <c:f>'Month Wise'!$E$207:$E$212</c:f>
              <c:numCache>
                <c:formatCode>General</c:formatCode>
                <c:ptCount val="6"/>
                <c:pt idx="0">
                  <c:v>16</c:v>
                </c:pt>
                <c:pt idx="1">
                  <c:v>20</c:v>
                </c:pt>
                <c:pt idx="2">
                  <c:v>25</c:v>
                </c:pt>
                <c:pt idx="3">
                  <c:v>18</c:v>
                </c:pt>
                <c:pt idx="4">
                  <c:v>23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4612352"/>
        <c:axId val="204614656"/>
        <c:axId val="0"/>
      </c:bar3DChart>
      <c:catAx>
        <c:axId val="204612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204614656"/>
        <c:crosses val="autoZero"/>
        <c:auto val="1"/>
        <c:lblAlgn val="ctr"/>
        <c:lblOffset val="100"/>
        <c:noMultiLvlLbl val="0"/>
      </c:catAx>
      <c:valAx>
        <c:axId val="204614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46123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Wise'!$B$219:$C$224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Govt.Hd.Quarters Hosp,Rajapalayam,Virudhunagar TN.</c:v>
                  </c:pt>
                </c:lvl>
              </c:multiLvlStrCache>
            </c:multiLvlStrRef>
          </c:cat>
          <c:val>
            <c:numRef>
              <c:f>'Month Wise'!$D$219:$D$224</c:f>
              <c:numCache>
                <c:formatCode>General</c:formatCode>
                <c:ptCount val="6"/>
                <c:pt idx="0">
                  <c:v>9</c:v>
                </c:pt>
                <c:pt idx="1">
                  <c:v>13</c:v>
                </c:pt>
                <c:pt idx="2">
                  <c:v>18</c:v>
                </c:pt>
                <c:pt idx="3">
                  <c:v>25</c:v>
                </c:pt>
                <c:pt idx="4">
                  <c:v>24</c:v>
                </c:pt>
                <c:pt idx="5">
                  <c:v>3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Wise'!$B$219:$C$224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Govt.Hd.Quarters Hosp,Rajapalayam,Virudhunagar TN.</c:v>
                  </c:pt>
                </c:lvl>
              </c:multiLvlStrCache>
            </c:multiLvlStrRef>
          </c:cat>
          <c:val>
            <c:numRef>
              <c:f>'Month Wise'!$E$219:$E$224</c:f>
              <c:numCache>
                <c:formatCode>General</c:formatCode>
                <c:ptCount val="6"/>
                <c:pt idx="0">
                  <c:v>11</c:v>
                </c:pt>
                <c:pt idx="1">
                  <c:v>29</c:v>
                </c:pt>
                <c:pt idx="2">
                  <c:v>25</c:v>
                </c:pt>
                <c:pt idx="3">
                  <c:v>18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5742336"/>
        <c:axId val="304441600"/>
        <c:axId val="0"/>
      </c:bar3DChart>
      <c:catAx>
        <c:axId val="215742336"/>
        <c:scaling>
          <c:orientation val="minMax"/>
        </c:scaling>
        <c:delete val="0"/>
        <c:axPos val="b"/>
        <c:majorTickMark val="none"/>
        <c:minorTickMark val="none"/>
        <c:tickLblPos val="nextTo"/>
        <c:crossAx val="304441600"/>
        <c:crosses val="autoZero"/>
        <c:auto val="1"/>
        <c:lblAlgn val="ctr"/>
        <c:lblOffset val="100"/>
        <c:noMultiLvlLbl val="0"/>
      </c:catAx>
      <c:valAx>
        <c:axId val="304441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574233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Wise'!$B$6:$C$11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Quarters Hospital,Ariyalur TN.</c:v>
                  </c:pt>
                </c:lvl>
              </c:multiLvlStrCache>
            </c:multiLvlStrRef>
          </c:cat>
          <c:val>
            <c:numRef>
              <c:f>'Month Wise'!$D$6:$D$11</c:f>
              <c:numCache>
                <c:formatCode>General</c:formatCode>
                <c:ptCount val="6"/>
                <c:pt idx="0">
                  <c:v>14</c:v>
                </c:pt>
                <c:pt idx="1">
                  <c:v>39</c:v>
                </c:pt>
                <c:pt idx="2">
                  <c:v>82</c:v>
                </c:pt>
                <c:pt idx="3">
                  <c:v>89</c:v>
                </c:pt>
                <c:pt idx="4">
                  <c:v>46</c:v>
                </c:pt>
                <c:pt idx="5">
                  <c:v>19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Wise'!$B$6:$C$11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Head Quarters Hospital,Ariyalur TN.</c:v>
                  </c:pt>
                </c:lvl>
              </c:multiLvlStrCache>
            </c:multiLvlStrRef>
          </c:cat>
          <c:val>
            <c:numRef>
              <c:f>'Month Wise'!$E$6:$E$11</c:f>
              <c:numCache>
                <c:formatCode>General</c:formatCode>
                <c:ptCount val="6"/>
                <c:pt idx="0">
                  <c:v>21</c:v>
                </c:pt>
                <c:pt idx="1">
                  <c:v>48</c:v>
                </c:pt>
                <c:pt idx="2">
                  <c:v>54</c:v>
                </c:pt>
                <c:pt idx="3">
                  <c:v>64</c:v>
                </c:pt>
                <c:pt idx="4">
                  <c:v>62</c:v>
                </c:pt>
                <c:pt idx="5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776384"/>
        <c:axId val="35778944"/>
        <c:axId val="0"/>
      </c:bar3DChart>
      <c:catAx>
        <c:axId val="35776384"/>
        <c:scaling>
          <c:orientation val="minMax"/>
        </c:scaling>
        <c:delete val="0"/>
        <c:axPos val="b"/>
        <c:majorTickMark val="none"/>
        <c:minorTickMark val="none"/>
        <c:tickLblPos val="nextTo"/>
        <c:crossAx val="35778944"/>
        <c:crosses val="autoZero"/>
        <c:auto val="1"/>
        <c:lblAlgn val="ctr"/>
        <c:lblOffset val="100"/>
        <c:noMultiLvlLbl val="0"/>
      </c:catAx>
      <c:valAx>
        <c:axId val="3577894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577638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Wise'!$B$225:$C$230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Hospital,Virudhunagar TN.</c:v>
                  </c:pt>
                </c:lvl>
              </c:multiLvlStrCache>
            </c:multiLvlStrRef>
          </c:cat>
          <c:val>
            <c:numRef>
              <c:f>'Month Wise'!$D$225:$D$230</c:f>
              <c:numCache>
                <c:formatCode>General</c:formatCode>
                <c:ptCount val="6"/>
                <c:pt idx="0">
                  <c:v>104</c:v>
                </c:pt>
                <c:pt idx="1">
                  <c:v>147</c:v>
                </c:pt>
                <c:pt idx="2">
                  <c:v>128</c:v>
                </c:pt>
                <c:pt idx="3">
                  <c:v>73</c:v>
                </c:pt>
                <c:pt idx="4">
                  <c:v>57</c:v>
                </c:pt>
                <c:pt idx="5">
                  <c:v>15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Wise'!$B$225:$C$230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Govt.Head Quarters Hospital,Virudhunagar TN.</c:v>
                  </c:pt>
                </c:lvl>
              </c:multiLvlStrCache>
            </c:multiLvlStrRef>
          </c:cat>
          <c:val>
            <c:numRef>
              <c:f>'Month Wise'!$E$225:$E$230</c:f>
              <c:numCache>
                <c:formatCode>General</c:formatCode>
                <c:ptCount val="6"/>
                <c:pt idx="0">
                  <c:v>77</c:v>
                </c:pt>
                <c:pt idx="1">
                  <c:v>111</c:v>
                </c:pt>
                <c:pt idx="2">
                  <c:v>120</c:v>
                </c:pt>
                <c:pt idx="3">
                  <c:v>141</c:v>
                </c:pt>
                <c:pt idx="4">
                  <c:v>121</c:v>
                </c:pt>
                <c:pt idx="5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7847296"/>
        <c:axId val="392034560"/>
        <c:axId val="0"/>
      </c:bar3DChart>
      <c:catAx>
        <c:axId val="387847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392034560"/>
        <c:crosses val="autoZero"/>
        <c:auto val="1"/>
        <c:lblAlgn val="ctr"/>
        <c:lblOffset val="100"/>
        <c:noMultiLvlLbl val="0"/>
      </c:catAx>
      <c:valAx>
        <c:axId val="3920345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387847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'Month Wise'!$D$5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'Month Wise'!$B$12:$C$17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Jayakondam Hospital, Ariyalur TN.</c:v>
                  </c:pt>
                </c:lvl>
              </c:multiLvlStrCache>
            </c:multiLvlStrRef>
          </c:cat>
          <c:val>
            <c:numRef>
              <c:f>'Month Wise'!$D$12:$D$17</c:f>
              <c:numCache>
                <c:formatCode>General</c:formatCode>
                <c:ptCount val="6"/>
                <c:pt idx="0">
                  <c:v>0</c:v>
                </c:pt>
                <c:pt idx="1">
                  <c:v>5</c:v>
                </c:pt>
                <c:pt idx="2">
                  <c:v>22</c:v>
                </c:pt>
                <c:pt idx="3">
                  <c:v>9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'Month Wise'!$E$5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'Month Wise'!$B$12:$C$17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Jayakondam Hospital, Ariyalur TN.</c:v>
                  </c:pt>
                </c:lvl>
              </c:multiLvlStrCache>
            </c:multiLvlStrRef>
          </c:cat>
          <c:val>
            <c:numRef>
              <c:f>'Month Wise'!$E$12:$E$17</c:f>
              <c:numCache>
                <c:formatCode>General</c:formatCode>
                <c:ptCount val="6"/>
                <c:pt idx="0">
                  <c:v>0</c:v>
                </c:pt>
                <c:pt idx="1">
                  <c:v>2</c:v>
                </c:pt>
                <c:pt idx="2">
                  <c:v>16</c:v>
                </c:pt>
                <c:pt idx="3">
                  <c:v>14</c:v>
                </c:pt>
                <c:pt idx="4">
                  <c:v>4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54518400"/>
        <c:axId val="254520320"/>
        <c:axId val="0"/>
      </c:bar3DChart>
      <c:catAx>
        <c:axId val="254518400"/>
        <c:scaling>
          <c:orientation val="minMax"/>
        </c:scaling>
        <c:delete val="0"/>
        <c:axPos val="b"/>
        <c:majorTickMark val="none"/>
        <c:minorTickMark val="none"/>
        <c:tickLblPos val="nextTo"/>
        <c:crossAx val="254520320"/>
        <c:crosses val="autoZero"/>
        <c:auto val="1"/>
        <c:lblAlgn val="ctr"/>
        <c:lblOffset val="100"/>
        <c:noMultiLvlLbl val="0"/>
      </c:catAx>
      <c:valAx>
        <c:axId val="254520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54518400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Sheet12!$B$38:$C$43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Bhavani, Erode TN.</c:v>
                  </c:pt>
                </c:lvl>
              </c:multiLvlStrCache>
            </c:multiLvlStrRef>
          </c:cat>
          <c:val>
            <c:numRef>
              <c:f>Sheet12!$D$38:$D$43</c:f>
              <c:numCache>
                <c:formatCode>General</c:formatCode>
                <c:ptCount val="6"/>
                <c:pt idx="0">
                  <c:v>6</c:v>
                </c:pt>
                <c:pt idx="1">
                  <c:v>5</c:v>
                </c:pt>
                <c:pt idx="2">
                  <c:v>13</c:v>
                </c:pt>
                <c:pt idx="3">
                  <c:v>24</c:v>
                </c:pt>
                <c:pt idx="4">
                  <c:v>19</c:v>
                </c:pt>
                <c:pt idx="5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Sheet12!$B$38:$C$43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 Hospital Bhavani, Erode TN.</c:v>
                  </c:pt>
                </c:lvl>
              </c:multiLvlStrCache>
            </c:multiLvlStrRef>
          </c:cat>
          <c:val>
            <c:numRef>
              <c:f>Sheet12!$E$38:$E$43</c:f>
              <c:numCache>
                <c:formatCode>General</c:formatCode>
                <c:ptCount val="6"/>
                <c:pt idx="0">
                  <c:v>10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21</c:v>
                </c:pt>
                <c:pt idx="5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2864256"/>
        <c:axId val="263562752"/>
        <c:axId val="0"/>
      </c:bar3DChart>
      <c:catAx>
        <c:axId val="262864256"/>
        <c:scaling>
          <c:orientation val="minMax"/>
        </c:scaling>
        <c:delete val="0"/>
        <c:axPos val="b"/>
        <c:majorTickMark val="none"/>
        <c:minorTickMark val="none"/>
        <c:tickLblPos val="nextTo"/>
        <c:crossAx val="263562752"/>
        <c:crosses val="autoZero"/>
        <c:auto val="1"/>
        <c:lblAlgn val="ctr"/>
        <c:lblOffset val="100"/>
        <c:noMultiLvlLbl val="0"/>
      </c:catAx>
      <c:valAx>
        <c:axId val="2635627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6286425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Sheet12!$D$1</c:f>
              <c:strCache>
                <c:ptCount val="1"/>
                <c:pt idx="0">
                  <c:v>5H</c:v>
                </c:pt>
              </c:strCache>
            </c:strRef>
          </c:tx>
          <c:invertIfNegative val="0"/>
          <c:cat>
            <c:multiLvlStrRef>
              <c:f>Sheet12!$B$44:$C$49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 Gobichettipalayam, Erode TN.</c:v>
                  </c:pt>
                </c:lvl>
              </c:multiLvlStrCache>
            </c:multiLvlStrRef>
          </c:cat>
          <c:val>
            <c:numRef>
              <c:f>Sheet12!$D$44:$D$49</c:f>
              <c:numCache>
                <c:formatCode>General</c:formatCode>
                <c:ptCount val="6"/>
                <c:pt idx="0">
                  <c:v>19</c:v>
                </c:pt>
                <c:pt idx="1">
                  <c:v>20</c:v>
                </c:pt>
                <c:pt idx="2">
                  <c:v>23</c:v>
                </c:pt>
                <c:pt idx="3">
                  <c:v>20</c:v>
                </c:pt>
                <c:pt idx="4">
                  <c:v>21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Sheet12!$E$1</c:f>
              <c:strCache>
                <c:ptCount val="1"/>
                <c:pt idx="0">
                  <c:v>6H</c:v>
                </c:pt>
              </c:strCache>
            </c:strRef>
          </c:tx>
          <c:invertIfNegative val="0"/>
          <c:cat>
            <c:multiLvlStrRef>
              <c:f>Sheet12!$B$44:$C$49</c:f>
              <c:multiLvlStrCache>
                <c:ptCount val="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</c:lvl>
                <c:lvl>
                  <c:pt idx="0">
                    <c:v>Govt. Hospital Gobichettipalayam, Erode TN.</c:v>
                  </c:pt>
                </c:lvl>
              </c:multiLvlStrCache>
            </c:multiLvlStrRef>
          </c:cat>
          <c:val>
            <c:numRef>
              <c:f>Sheet12!$E$44:$E$49</c:f>
              <c:numCache>
                <c:formatCode>General</c:formatCode>
                <c:ptCount val="6"/>
                <c:pt idx="0">
                  <c:v>27</c:v>
                </c:pt>
                <c:pt idx="1">
                  <c:v>45</c:v>
                </c:pt>
                <c:pt idx="2">
                  <c:v>42</c:v>
                </c:pt>
                <c:pt idx="3">
                  <c:v>39</c:v>
                </c:pt>
                <c:pt idx="4">
                  <c:v>56</c:v>
                </c:pt>
                <c:pt idx="5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9105408"/>
        <c:axId val="290172928"/>
        <c:axId val="0"/>
      </c:bar3DChart>
      <c:catAx>
        <c:axId val="289105408"/>
        <c:scaling>
          <c:orientation val="minMax"/>
        </c:scaling>
        <c:delete val="0"/>
        <c:axPos val="b"/>
        <c:majorTickMark val="none"/>
        <c:minorTickMark val="none"/>
        <c:tickLblPos val="nextTo"/>
        <c:crossAx val="290172928"/>
        <c:crosses val="autoZero"/>
        <c:auto val="1"/>
        <c:lblAlgn val="ctr"/>
        <c:lblOffset val="100"/>
        <c:noMultiLvlLbl val="0"/>
      </c:catAx>
      <c:valAx>
        <c:axId val="2901729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89105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b="1"/>
            </a:pPr>
            <a:endParaRPr lang="en-US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A338-87FD-4042-A9EB-A7FFCFD59CB1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4387F7-3640-43B4-B045-37F9ED599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2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98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115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117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119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121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124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126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128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137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138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139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140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141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4387F7-3640-43B4-B045-37F9ED599C4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339DFAA-5119-4263-AFA9-268BCC811E6A}" type="datetimeFigureOut">
              <a:rPr lang="en-US" smtClean="0"/>
              <a:t>19-06-2017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9BD36B-24CA-442C-A142-5422771E36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256" y="5969903"/>
            <a:ext cx="910809" cy="76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192.168.1.136\mis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39" y="5989261"/>
            <a:ext cx="748723" cy="73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5576" y="1458237"/>
            <a:ext cx="87744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Chief Minister’s Comprehensive Health Insurance Scheme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0" name="AutoShape 4" descr="data:image/jpeg;base64,/9j/4AAQSkZJRgABAQAAAQABAAD/2wCEAAkGBxQTEhUUExQWFBUUGB0aGRgYGRkdHBkdHh0cHB8dHRsbHCgkHhsmHR8cITEhJSkrLi4uHB8zODMsNygtLiwBCgoKDg0OGxAQGywkICQsLCwsLCwsLCwsLCwsLCwsLCwsLCwsLCwsLCwsLCwsLCwsLCwsLCwsLCwsLCwsLCwsLP/AABEIAOUA3AMBIgACEQEDEQH/xAAcAAACAgMBAQAAAAAAAAAAAAAABgUHAQMEAgj/xABOEAACAQMCAwQGBQkDCgUFAQABAgMABBESIQUGMRMiQVEHMmFxgZEUI0KhsRVSU2JykqLB0SQz0hdDVGNzgpOywvCDlMPT4TV0hLPxNP/EABoBAAMBAQEBAAAAAAAAAAAAAAACAwEEBQb/xAAwEQACAgEDAQgABgEFAAAAAAAAAQIRAxIhMQQFEyIyQVFhkRVCUnGh0fAUI6Kxwf/aAAwDAQACEQMRAD8AvGiiigAooooAKKKKACiisZoAzWK03V0kalnZUUdSxAA+JpF4z6T4lbs7SNrmQ7DAOn4bZb4D40rklyLKajyP5Ncd9xaGEZllRP2mAquPoPGr7eRxaRnw9U49wy3zIrstvRZbqNd1cSSY6ktoHz6/fS6pPhCd5J8InLv0i8PT/P6z+orN+AqKn9LVkPVWVv8AdA/E1pMfAbfYmByPa0h+7Iqe5aueH3Wr6NCmI8ZJh0jfPQkb9PD2Uqcm+UZc3taIH/K7a/opf4f611QeliyOMiVf93P4GnI8KhPWGP8AcX+lcl5wO00kvBDpG5JRcAefSmqfubWT3I6z5/4fJgC4VSfBwy/iKnrW+jkGY3Vx+qQfwqouLXHDJnKWtg02CAZEfsk3O25OMHwJxUaOBRxyIrG44fJIfq2ZleJj4DtIyCN/fS947E72S+S9wa9VVQueNWG7KLuIeI7xx8MN9xqe4B6SrWc6JSbeTpiTZc+xv64p1NcMosq4Y70V4RwQCCCD0I8a905QKKKKACiiigAooooAKKKKACiiigAoorVPMFUsxCgDJJOABQBsJpL5s9IEVseyhH0ic7BF3APtI8fYKguNc03HEJTacNyE6PNuNvMMPVXr7T4Uy8s8oQWEZk0maYAlnxlj4kIPD8TU3Jy8v2Rc3LaP2LVryfe8QYS8RmaOPqIV2x8Oi/HJpv5ctrGB2t7Xsu0RcuFIZ8dO83XrSHxHmW74nHcfRmECQLq7IE9tIPHcdMeQqH4DzBdQWpnto7dUhZVl7pMjk76nJ3wemQetIpJP/wBETint9l7VFc0WHb2k8WN3jYD34yPvxW7gfERcW8UwGBKgbHlkbj51o47zBBaaO3YqJCQDgkbeeOgqsmqt8HTWrZFR8AgSbgt33F7SF1bVpGrHdO7dfzqsb0WT6uGwfq61+Ttj7sVKcI4RaRRkwRxqk25wBh87jOeo3qThiVBpRQoHgAAPkKWEKpk4Qcas3UpelKZl4bNp21aVOPIsAfu2qSsuarWWYwJKGkBIxg4JGcgHGCdj8q7eM8OS4hkhk9WRSp9nkR7QcGttSTopOLqilOMqsXBrSNQNVzIZXPidOQPlkD4VMwTrc2kPCmjaC5Ts2Uy4AbBy7KRvkoWIHtrxd8rzwCKO4ha5jgYmF4pUXILatLq/XJ+WdqkeC8Au7riQvbmLsEjIKrqBJ0jCgYztuSTUUndHKlJFnRLhQPIYqD5g5QtbsHtYwH8JFwHHxxv8c1Pis10NJ8nS4pqmVTLwniPCTqt3N1bDrGckgfs9R7129lN/KfOlvejCnRKOsTY1fDzHupmIpI5v5BSc9van6PcruCvdVj7cdD7R8c0lOPBLS47xHcGs1XXKnO8iS/Q+IDsplOA52DeWT5nwI2NWGDTRkmUjNSR6ooophgooooAKKKKACiisGgDxLIFBJOABkk+FVVxrik/GLg2lqSlqp+sk8G9p9nkvj1ro5/489zN9AtmwoyZ5PBQNyCfIDc/AV08D5ls7OwJtUZysgiGRpM0hA72fLG/sxipN6nXoc8pqUtNjny9wKGziEUK4Hix6sfMnzqUxVdcJ5+nS7FtfwCEuQFZScAnp7CD0yDVig08WmtisGmtir+aOAy2V6t/agCIktMvRVH2s/qsN/fURw7l4XRnuEP0OwmOXZ2GXUNqwq9FXPifdvVgc88wW1tAyzgSGQECLxf3+Q9tQnI8Ud4BJLLG4jwUtUwI4PLK/ab2mpuK1USlFaqQxcCvdQSO3gK20YCiRzpyAMDQvVv2jiqz9Kt28l8YznTEg0jyyMs3/AH5VdYWqn9JsIjvRK4OmW3ZRjxYArgnwAyDU+qT0Hd0nhnuLK81SmGGFxrEDh0Oog4H2SBsRjp5VJ2fO0xSdNfZNM5kMuSdHTuIpHiQF9xJ8KUQNgAfW6j3H3fhW+zjGspp7QsCq4Okaj0O46A7+HSvPjkmtrPReKD9DxaXzxuHQlHBBDj1gd89c9cnrTXLz7MJzIVEn1PY91iASTntAMesfLFLacKfsGuAV0KwXxySfIY9nnWmSAEnDKO7q7zddgSM49Y56VkZzjwzXCEnuSXHOPSzRQW8g0rAMb7lj01H4U/ehu8ZoZoiSVjcFfZqByB7MjPxqroUGUaQ5QnvAHLADrkeG3Sra9EFiUtpZD0llOk+aqAM/PVXR0zlLJbIdQorHSJuTmyKO4NvOrQNnuM+ySDzVs4z7DTArZrl4lw2KdCkyK6nwYf8AeKr/AIveS8GdNE3bWzt/cOfrIx+oepWvQba5PKcnHngsysGo3gXHYbuPtIHDDoR0KnyIPSpLNNdodNPgXOcuUor6PDALKo7kniPYfNfZStyZzRLbTfk+/wAh12jkPj4AE+IPgfhVhtfRhWYyIFT1jqGFx5nO3xpe5z5Yj4hBqQgSqMxSDf24yOqn7utLJeq5JzjvqjyNKmvVIfo55neQNaXO1zBld+rBdviR943p7FNF2rHjLUrM0UUVowUUUUAYJpV9IXMn0O2JQ/XS9yMeRP2sez7zgU0O2Bmqw4Kv5U4q9w4zb2h0xjwLA93+bfu0km1svUnke1L1JrkrlVLa0drhdck6lps7nBGdG3U9c46k0p/S7LiMIs1AsZInYwg5Kt1HeJx3iOoO4PQmrjxSlzbyHb3mWH1U36RR1/aHj+NZKHhpCvHS2KluuPy6oorrEv0R20kYJYr0QuOqAgb9cVY551a24dFLM4muZwWRAunqTjIH2VHj44pc4twee1E0coCcPj04OVLy4Hqp1IZ39Y+WPKtXDOUeIXkouWYWo2CHxVRsAqr4AeeM1KLknSIpyTpGvlrg11d3X0i7s2uFkIy0j9mqj2L9oAdFq47GwjhXTFGkY8lAA+6ufgVg8MQSSZp2HV3Az7tvCpKrQjpR0Y4UjBqp/THcZnt4+oRC5A9pxv8ABatg1R3pB4mW4jKYnI0BUyp/NG4+dR6t1jo7OmVzIywuogS/ZOhjQ6SkpBB6fa6jc5A3qMnmRsaU0kdTrLZ+dTV7zI5toUWY9oC5kOdzk4UHPkBULNdPJ67FtO/uzgf0rzZPajvgr3My2hBzu6bd5VONwDsSPeKza3JTIBYKww4BPe8cEjpUnZNeZiQNKELKBnXoBJGM5261yQcXlhbTr7qscpnCnfcewUVRttnHKykZVNIB/Oz/ACq7vRdNq4fF+qWU/vH+tVpxHisxkjJdYu1jBCxsCq52GoHONuu9Ofoausw3EZOSsur95QPllT866em8OSjm6ht4+CxKieOcDguFPbQJMVB05Az7g3UfOpasYr0nuee1ezKEvDdWE/bW1rPZr9pXbtFYeROMY6+J9hq3OUuZY76EOmzjZ08VP9PI118xcLe4hMaTNCT9pQDt5HPhVST8BvODSrdIyyxg6WK7agfssp8/MZxUH4H8HPTxv4OXjfBHtJLqHUwL5YKfVniJJ2/1iHep30ScbInNouoxNGXAO+h1wG0+OhuuPA49tO1zbWnFbRJHXUhGoYPeQ+IBHiOmKqzhEdw800PClkSJyFZ3wGXGxzJjug9dO5rGtLtGU4ytDt6SuCOjJxG27s0BBfH2lHifd0PsJ8qbuWeNJd28cyfaG4/NbxFbOFWbrbRxTsJXCBXbGzbYPXzpA5YY8N4nJZN/c3B1xE+B8PwK+8Cn8rv0ZR+GV+5aNFYBrNVLBWKzWDQApekzjRt7Jwp+sm+rXz7wOSPhmoTlfmCy4bBHbSyfXHvy6VLBXbwYjxAwPhUZ6RbszcQSJd1tYmlYe0At+AX51zQPwuGxikuk7ea4Bdihy4Y9d9Q0gHb31By8To5tbc20Wxw3ikM66oZEkXzUg/PyrrJql+A8tQ3L9pwy8kidSC0cmzhc9QV6j35qwufON/Q7J3VvrGARCeuo7avgMt8KdSdWyqns2ys/SBx8Xl72Jl7O3hYrqwSNX2mwOu4wKdOQeBWA+st5pLh48ZYswAzn7IwPxqv+TnjByeHyXkmc6tyvyxpHvJq7uBMTCpMH0Yn/ADfd2/d2pMat2yWPxS1MkRWaKxVzpPE8oVSzHAUEknwAr57uuNTdpI8U0iq0jkKrEbE5zjpvn7qunnq4CWFwScZjKj3nYVWHL3M9yGiGlXXVp0pEmsgDJx0AOPP2+VcXVNNqJ19Omk5HdzPzTdRxJCyIDJEjCZQwO+CevU7YNKyI9wkzu+rsEBGQBks6jGw3zv8AKmm/9I0jocQICz/VF0BXs/nu2fHpvXCnFZLm0vHk7JDAYWQoip3jIR4ddgcVzzpvktDVFcEfBxm7BiWWWYwq6khtWMAg7kjwrmbixTtDFIVLSMdOhCNJOx1EHf2e6uibmq7mXsHkDLIQp7q53I8RXpuLTWbPboYWEbFcmNGJPvI6Zqd/LHa+FZsnknMAuR2YhZxH3khZs/nH6sYFTPohvT9MmUkfWRk7AAEqy+A26Meg8K5LPmyQh1AQr2evAgi3YD7QOBpGevWtXKvMJbiFs8ixJuY8xoEzr2Gce3FVi0pp2Tabg1Rd4rNYFZr1DzzBpB555VsWDT3ErwM59bWxBP7ByPDoMU/1y8QH1bYjEpxshwA3sydqWStCyjaKn9F3HFguntO1EkMhzG+CuW9x8x94q3YYVUYVQoJJwABudydvE1RXO7ukquLA2To2rWudLEdNwNPy3q4uBcaWa0juCQAyAn343Hvz4VPG62I4n6Ml6Q/Szwkvbrcx7S2rBgR10kjPyOD8K4eJ+lVWYpZ28kz+BIP3KuSfjimXljiX0+xzKoDMHjlXGMEZBGD02pm1LYdyU/CiQ5Y4qLq2imH213Hk3Qj55qWqt/RHcNGbqzc96CTI92SD94B+NWRTQdobG7igrBrNcXGLjs4JX/MjZvkpNMM3SK75AgW7veIXDjUrExDy0kkf8oHzqH4vyvNwy6E1vB9LhKnZ01hc9VIX2AYbHiaaPQxb4snc9ZJWPyAH45rh4twfjSzyyQTAxs5ZU1jYZ2GGG23tqFeFHPpWhM5/RtIs3EJZo7cWqrBpeNemstnIGBjbwx4Vx+mW/MlzDbAgBF1HJwNT7DJPkB99N/o74Zcxm5mvF0zTSLn1dwqgbaTjHWqw58uUk4pOZC2hXCnTgthQBtmlltAydrHQ48pWtwiov5WhCjYRp2b4HlqbFWfH065qo+V5uE5HZ2c8zD7TRGTf4bD7qtuE5UHBG3Q7Y+FVx8FMPBsrBrNYNULCR6WLnRbRHut9cp0MMq2AxwR4ikK25pcFpBa2iMi6gVth4931gcgHOM00ekm/t/pkUdyHeNIi2mM4IZmIBPs0g1zLZcIEULlZdNwdI75ypBxhhq2Ga8/Lcsjpo7IaYwVpi8OZwxCtYWJ22zDpwOvXVsK32k6mxubrsIkKzQBEVT2eVJJypO+QxHWpzi3D+EW8jRsk0jquW0l2Cj2kGtnEpLJeFo6RSfR5J86dWGJBYE5OfLpSKL3uSGlOLrSnyQEPOWpkVrK0GXXJEZB9YbjfYj3174zzFi7mUWtqyazjt4VyMDfJ28ifjXNdX/DSo7OC4EmRpZnGM5zk7nxrunnsnvLo3nas2vC9iGxgDByPMY60ltrzIfSk7pk3wi4sJ+wjNtbJNNHqKi2BUdc94MMdKVbyQPNCFt7eFDdBBJCrDOlgNySRjcHp4U2cBt7BMy2/0sqymPIR2GD1AOnwPlUJxq24dHDJHHcXAZMssLKwxLpwpOUGPAVWXlXBOL8Tqy5BWajeXLoy2sEh3LxqSfM4GfvqSr0E7VnG9mFc96uUYBzHt64x3fb3gRXRXLxFVMbB07RcbpgHUPLB61rFfBVfO9hcaGH5USVPGJ2jQkeWE2Pxrn5BtRfWE9kXZHicTRsD0JzjI8V1AnHt86OZX4YmdfDriE+BC9mPxxXL6IrkLxFlTOiSJwAeuxVhnHjtXNfjORVrJHh/5YjX6PBaxxaMq0ojVdePtaicEnrnG9MPo1srq3kuoboHUxWXWPVLMCGwQAM7DIFPooqqx0dEcaTsrN/7NzCMbLdJv79P9U++rMFVp6Tvqr7h848H0/xL/I1ZYNbDloyGzaMml/nyTTw+6P8AqXHzGP50wGl30gf/AE66/wBkaaXDHn5WcXoqTHDYfaXP8bU3EUqejB88Ng9zD+NqY76/jhQvK6xoOrMcCsj5UZDyo3N0r5zgvJDeSOLdLiRpG7joXwdR8AcfE5r6A4ZxeC4BMEqSAbHSc494qglgk+nTLFOtuRI4LtJoAGo+Pj7qlm9CWd8Fo8AveKsoBtLaBR+cWX5KpP34p1t9Wka8asb6c4z7M1V/D+C2qjN3xbtD4qs+kf8ANk068rNZAMtnIj+LYkLn45JIp4MbGxhrBrNa55AoJPQAk/CqFio+brZLy+m13MMHYkRgODlgNyduu5I6+Fd9nYcLFp9HluYGfJJkXY58N/IeWaR5o+3uUdnH9pmLbblNUmBn78e6mLmy3hguTpklSaMLiRwpRvVBAGnqFJPwNeYp7uVI9Bw2UbZyPyfB9jiNufeCPwY1Pcc4fHHw6xgmnWNe0YtIoLj1XIIC7nJI+dVvcgamx3u8e95+3Ht61YHHrmyuLK3i+lBXgVchEaQ50gFSF6HY9T4GsxNS1UjckZbW39ET+QLH1k4lHkHIVoiOm+M6v5V6vbPtr6VzJFajqussutTkZG2e9vnp1rmj4HZ76rqYAdf7M+3vz/31qX49w6KaHtoZe0EKJDN2yOHQFsiXB36Hy6U3dSreNBJ07t/Rz8O4A0bK6X9qdLZCmRtJ8dxkbeyuq/5a7SSaWS6tGM2T/eMAreBGOuPbS1wMyqZzAqOVABYoGOCwAKg5wc7028X4erR2n0m3VJdciSYATtSqEjDDAwxxj20sKlHj/sJXGXI1ejO912YjyGNu7RkjoQDkEHyINN1VH6IuKlJ5Lc7LICyg+DL1Hy/Crcru6eeqCOPNHTNoK4OLLKUxDKkT56umse7Gpfnmu7NJXNHEOEytou3Quuw/vAy/FRVW9iEnSIzj0vGUU6ZbWRf1VQH5SEj76TvR9dO3FomkxrYuDhVUZ0t4IAPuro41wHg5BaC90N1AZXcf8ua4PRvCPynFg6gms6hnBAU779K5m3qX92cjvUv7L3vb6OJdUrrGvmxA/Gixvo5l1ROsi+akEVTHMF/HcSG7vBJJGzslvBGwXuId3LeAJ+e9TnINvCt1FLYzARTIwmt5HBkQgZBA6tv4+VVWS3RdZbdHZ6axiC3f8yX+Wf5VYsR7o9wqu/Tc39kiH+t/6TVhw+qvuH4U0fMzV52bah+bYDJZ3KDq0MgH7pqYrXPHqUqfEEfOmfBRq1Qm+iKYNw1B+Y7j+LV/Oq95l40HX6LcvK5hvZC+NyYskAKWONQ3AHhTl6HJNMd1bnrDOdv4fxU0pekWOOC8uQ0Wp5uzlifwXfv5HiDgj41CT8COdtvGmSXK720N1a3Fk0gincwTRyHJViNS5/7xS3zjZIvFJ1lYohk1FlXUQGAbYZGetSl5LFLLM9kO6sUVzoUEaZI2GsYHQ6Sa1c93kU72t8E1JOhDoT9qM4IyPeKSW6El5Tp4ZNwOHGUnun/WU/cgIX8af+W+Oo7LHBYXEMZ+2YkRB7+8D8gaReXeaipC2fCkLeJUMx+LadviadrS94vJ1gtYQfz3csPgtUg/b+ENB/5Q4ik/0ocY7CzKKe/OezH7J9Y/LbPtFMdkZEiJuHQsMlmVSqge4k1TPO3Mv0u4bQNcSrojyOhyCXHtOMe6s6jJphXuehghqkn6Gzlrl2zuVA7edZAuWxGNAIGSA2Me7Na7XhfbTaYo57hFCnEzqiqSSAXYEkKRuABk/GvKTiSCOIa4mhhJJOpUJ15LP5gLgDxJYCt13PGLWKSKSASRsq3HZ61Y6jjvl2CtjIJ1eRwahixxatnbUm/3JO7fhyB4ryz7CWIkEwlyjYXUMOMHBH5w86h4rB0jUOCBFsD2xWEBsyAOy4wQrKAMjUSN688bv2kjuTqkZDIFBKo4OlFXquWVs5wc6WBNRfFGYEKg+quEicxxyaw+NWW0+YYDYbDbyq1JcItix16jDdX1tLZ2zrarE1wXyxlZFXszjZid8ncavDOc11cryJBMyXQ7OK7iMba2GNQy6hgfV+qYgHxx4YApNS3ER70bEDVgesVx11x6sJv413fSoilv9YZJ2uWYsSXIUR9mB4nOorgAe7FbY0sPg0pjGnAYj20lqbmRYdnljkSIHSMkIAvfIGPLJ8a4eK2ks0MDm6aW1ZjpkkU5iY7aZTnIIbY52HWvLcXngSe2R5FLPqYnusMgeoxY4zjJJJbcbVKcWQwtBHDFoDsRMFlLpKvWQEZAMpXJ3AYtiklii1sjm0STIFeysrq3lhn7bSQ0hCkKN8NpP2l3Pyq9radXUOpBVgCCOhB6VRfMsXZskQXtlEIEcnezoLFlIA8QO7g07+izmEvH9El7rxD6vOxZPj1I/Cp9PLTNxZHPHVFSHu7lZVLKhkI6KpUE+4sQPnSLzDzEcET8ImdfNgjD5rqxUpxLhnEwSYLyMjJwskW/uyv9KX7y54/ECdMMoH5ign5ZBrrkzzZyEDjt/ZSA9lZyW8n+17oPtQr092KkPRnATLcyAf3VrIR722H3Bq5OZOYLuTKXcKKf1oCjD2gnf+VPnoY4Vi2mlYf3z6R7VUY/EkfCoRVzIQVyFdL82sVncCMyRtZPDkdEkLHJz0z99dHopgie+iaJXBit2MpboZCQvdx9nB8fKpk+je6VmhjusWTvkpk5C5zjTjGfDORTlwTllLa5mmQjEqoqqFA0hBg9OuTvVIwle5SOOVpit6YDqNlENy83+Efzqx0GwquOb/r+M2MI3EY1sP4v+kVZAqkfM2UhvJszWDWawacqVtwk/ReOzRdEu01r5Z6/PIenm+4LbzOHlhjkYLpDMoYgb7DPSkz0qWrRG2vk9a3kAbH5pOfx2+Nax6Xrb9DN/B/iqSajaZCLUbUhm5b5OtrJnaFWzJsdTZwvXSPIVEelPgYksCY0AMDdoAoA26NsPYc/CuH/ACvW36Gb+D/FWuX0t2zAg28pBGCDo3HzrHKFUa5QaoRuA8av5MQxXYhVRtqaNAB7yMn4VYHB+XnkYCfi00xP2IZtOfPocke7FVZYxW8lwwKTGIsezjjClyOoX4DyqYk5qgiKpaQm1To8g0mc+YDHpUYySW5DHpvxPYfPSJzB2MYs4GXUy6ZCxyUTGBlifWPtzUbyHBGVK29z2chRHdWjUqveGrDHqSBgDw1UpDinDDu8d27HqxkTJrbHxXhQBAS8AbqBImD47+e9I3Jz1Oj0l1GFQ0pjr6SILeWSBTKY5Srdk6HYNkaQzD7JYY+IPhVdoZLdHhYyNqlDMgxrjKZJLlhjWcZAGdS9etdzcS4ScfV3Yx+un86OL8dinaHszN2dvFsX0sxYk5JIPeOkAD4g9adStu6OrpOojJrHF2eJUjWJQ+gqXbdDsACSRqHeXzAbK7jFQNiVeKKKVezClzHdIuWB06hG2MZIwQepGR7a6eMXhCBNs9kq5GSMOQSA2ACMA4GNgxHhWmx1DdQVbSTg9NBkAkLY/uUCKQSNyCaezuabVm03E0upJr9OzbRkhcllcZ22z3cYwfhXm0vAwaNYgixxEx47pyNLFy25UHY7e7xqXu5sidzqEj6G72gAgINJEajMYBzpPls3WoniE+gbZwrZzhQBnTnZc52Y77DfI8qGbBSo38RkCtgKHR1V9AwsYLaQSqhtyQAFDkHck4rr4dwZXkeQy9lCV1zFMBU32jVR0m206TnA3ydjXC8mtFiYY69kwHQHUQCPacnfJICjamKHmaya2ghvIJZJIRhmQhct6pJwRlsKOu9Y3sR6nN3Ktlq8sdkbWFoVCp2YCg7sB5FvPz9uarrmcS2l2l07l5lcMwHqBGLAIu2fVXBz4mo5eP8ACgMLDdqPIS4Hy1Vrl45wtusN23vlH9ffSZHqS4s8uHUY4yu9mWmtzbcQthIJJEQbkrI0bIR1DaT+NJHFuXrQgmLjLA+AknVwPiCD+NLkPMFnFqNsbuFiPzo2U/tKeor03G+HTx/X2rLNvl7fSoPt05x067U6yalvycmaWN7xZCcUt5jKsJnFySQEKyNIuScDr092K+g+W+GC2tooR/m0AJ8z4n55qiOV+J2trd9s6yyRpvGMLq1ebb42qxP8r1t+hm/g/wAVbicVu2TwuK3ZY2KDVc/5Xrb9BN/B/irRfeluAxuEhlDlSFJ04BxsTv0qryR9y7yR9zZyl/auL3lz1WL6tT/D/wBJ+dWUKTfRZwkwWKs3rzHtGz136Z+G/wAacq2C2DGvDYUUUU5Qj+OcNW4gkhf1ZFK+7bY183TWLRzmF9mWTQf3sff1r6gIqpvTBy6VZbyMeSyY8D9lv5fKo5oWrOfND8wnX9nGLjiAVQFh7QIPL61UGPvrNhYRtPYIVGJQpf8AWzI3X4DFc/D2Jtr2Rty3ZgnzLyav5VLWAxecO9kCN90jVzohsHIN4kLtNjGZURWVFZlDiT1A2wyQBnyqxOLaImCvKysRq/8A89uev+71qruUkJiQLsTd24H7r+dWTzjCzXPdVmwijIBO+TU+oyzxYXKHOx6XZuGGbJpybI5pLuI9Jm+Nrbn+QrS08Z/z8nwtLT+amuL6FJ+jf9015e1cAkowA6kjAHzryvxLqv0r6f8AZ7/4T0X6n9nSzJ/pUw//ABLP/BSjzfZ4kjlWRpBsrsyRw6cNlcdlt1zuR1xTFBEzjUgLjzXcfdWbjhbupVo2IYYPdP8ASmj2h1GpKcdv2Gx9ndLieqEnf7lbX0rOpZu8W317qdtslR5+tkbdfbXqOUd4KD30bKqCoYjvLqJBLAH7IHeIGcAmrD5I5cgW2up5cSOqMF1DZFYEbDzLAiuLg3ItvNw+K4ikeORpOzZtWcq0vZkAHocHqK9tRbVnPPPBNp+mwqXPECS/eZizAsS2Dlx63TKk4HdUlcbHpXFdnXJuAuCfs4O2Mg6TvnSeo93WpS15duZMa4zFA47QEae+gYISoBOnunODTjd+j62/KAto9QVrZu8SSRIMEOcnruMjpRpYd/CPJXdxLrJIGoOc6fJ9hhQOm/dHU4BPjTpw7hKpGimWQEKMjsoGGcb4Lgnr51GctcsTG5YNHqMOr1fEh2jBxnbGg/OnI8GuP0L/ACrzOsz5sclHEv4svLB0ueP+6/5oj0t1H+df/wAvZ/8At11RyIOskvwhsx/6Vc8g0v2ZwHzjSSM58vLPsru/Is/6J/lXH/qutX5X9CLszs73/wCR5edD0eUf+DZ/+zWOIr2dlLcGaXTvHjsLXJ1DHVUBC74Jr3+Rbj9C/wAq5+a7xI+GyWzuUnMikR4OSMqd9umN/hXZ0XUdRkm1lW1ex5/aXR9JixasT3v3sSeK2S/SJlVQqxx5wNuiLn5k5rgNrjsD+lGT/wAR0/BR86muLHNzeHyjx/8ArFR0jACzz0CZP/mJT+FdzSPAZyfRSRKwxiMjPnu2kYqQ5S4Mbu7jhHQnU58kG5/p8RUXO/efB2Zj8d8irp9E/Lf0e37aQYknwRnqqeA+PU/Cmxx1MaEdTHqGMKAoGABge6ttFFdp2hRRRQAVz39oksbxuAyupVgfEEYroooA+b+beBSWM7wkns2OpD4OuTjPtH41JcPuFkvYihBEVqRkeaW7Ej97b4Vb3OPLaXsBjbZxuj+Kt/TwIqiQkllcSJKhDqkiY6eujIGHmN81yThpfwcc46H8Ehyyj9hH2Zw5vIgpPmFP9av9CNTfCqC5cb6u2Ayf7cvTr6g6e2mL0k3UlveaYJHiDxq7BWYAtlhnr1wBR3ixw1MzvVig5MuCkf0mtIEi0+p3j7O02052P2deM+PtAqrfy/df6RL++39a8y8buGBDTSMD1BYkH3g0sOvhGV6SL7Sj+lj16MROLjv/AJjCQDPntnPjnYZ39bwq0TXzjbcVmjGI5XQeSkqPuroj43dkgC4mJPTvnzx500+0I5J2olMPW97JQhFtj3Z2/YRX+T3JbwLHnoFUhm+A7/yqG4LcE8GuJF2SC8WZR46BMkpG/wCrk1D8U41P+TewlR0kklLIzbMyklnbc7rg41e2tl3xl/os8cKoIZB/dkjUdKYYbfaIQtt0+VU1H0ccLcePVP6J/j91JBY8Nk051p2T/qhwrZ+S4qT5Z4usnGJ429cI+nb2xbZ/YUH41z8+X6/k6xTTr7YoNhtgJv8AcaVOI8yCOW3uNDK6zRO7ADcJH2UoPjvldvGtbSYscevHaW+5ZHJcf9ou3Ow1lPf9ZI5P8QpsuWyraSM4OPfjb76pHn/tWuvqldUKagyHCuuSQ3dPkwGT5UoG8l/SSfvt/WleXT6HmdTOUZ7rYaprebtwrELgYaM7tqJ326knf35yNqungYZYIllOZFRQ3vwM181fSpM57R8+eps/PNevpkn6ST99v61TJ1muvCc3fteh9Q6x5iq99L7D6HsFOZ1GfEdzO1VB9Nk/Syfvt/Wmu4tVPBEmKlpTcFS5JJUAkDOT06L8RUnl1JqjXlck1Qu8efNxKfNv5CvHEBhYP9ln5u5r1eToZJjjOod32HI/lmunljgEt7OsSZ0j13OcIv8AXfYVFbukQW7Jn0b8qG8nEjj6iIgt+swwQvu8TV8ooHSuHgnCo7aFIYhhUGPaT4k+ZNSFdkIKKOzHDSgooopygUUUUAFYrNc3EY2aKQIcOUYKfIkHB+eKAN+aWedeUI76PwSVR3JMfc3mppZ4LMYUOSI544jK+GkOCpAKTazglt8EY6bedWPbTakVumoA494zS7SVMmmpqmfPdsJOH3ca3SPphk7TSv2iBgMpIwR0/wDiniS54dxJzPIJlbTgK00CHAOMKvaZ8zvinrmLlyC8j0TLnHqsPWU+w/yqluZOU7rh7F1LGPoJUyNv1seqfurnlDSqatEJw0qmrQ2tyvw/PqTAY6m4t/8AHWpuXOH49Sc+64t/x11A8r8whmWOeZkJOAzNKV97HtRj5VYVpKAHCzxnQAdQdjkf8Y4+NbGGOX5UTjjxy/KvoVjwDh+d1kXf7V1bj+dJj28dxdtFAGgiUEa5G19CV1ZXbGT4dMZq0eLXDyozCSIuuwXWVztscibGKr3ki6gV0EnrLLIZGJ7ujQ+U95fcZ9lEscU9kj1uzMMIuWSMd1wafyDJcv8A2iUF4sph5WwmnbA0gYG2dh0NaI+A6pGWTuovqlWdS22onLA4ABG5B6jA64bhb2TQSyWt48szRgiMsoLDGnGCM6tIx5kiuCOXtA+CCWHUZ3wxJB+DKcHxHwocaPWjku9Ko03bpNGIC5MceNC65QVPhpYyMMgH83HUYqIn5fwuQxbr1dgRhSST1XI0779ApzjriG3OpcIcg7tnqD0GKmr2NiI3QkGJwxbJ2BAjYk+W+Dj80+VLd8l5Q7ulHgXeLRTrHgsXEYEYHahigG4205xuPHxqa5SexEJS/gLXCnOQ+NaHo27gZDZGB7Knb2wgYokk4iaCBGK7ESyHvkknc5VVyem9LXE5Ipb8dno7NEzg4Awei7sN9TdM+BreDh6rRlwvbhX8f4xjVeEn1bRz/wCMo/8AUoay4celoQP/ALmL8GeuZFJ9XSPdIB+F1XPdccMDYct7xI7fcJ6Gz53Ub5uH8NH+Yk9wu7b/AB1ycS5jtVs5bKKGZVbddUsbqrZDZyuc7+2oDifH5ZjuxUeQZ8H3gsaYeTvR5NdFZJsww9d9ncewHoPaaVNydRRibeyRA8sctzX0uiIYUevIc6VHv8T7Kvnl3gcNlCI4wB+cxxl28yfOu3hXC4reMRwoEUeA/E+Z9taeJGCRlhk0GT+9RW65U7MB7DV4QUEXhjUN/UkgaKrnQroYmMsfEY22Idsu2chxvgxHx8ANvKrEhBwM9cb++qJ2UjKz3RRRWjBRRRQAVjFZooAguZOCC4CMMFom1BGJ0SexwPuO+DS/dXVx2yuy6bmQMltBnKxJ0eeTScH/APgG5p8xXJxHh6yo6klS6lNa4DAHrg+FK0JKN8EXy/x/tgwcbIxUTAYilwcEqSdt9sH4E1JS3kZk7A7uyFtJU4K5wd8Y6+FLfMUUcBgEgKWVuhchVLAsuNCtjoB62/UipXgd3ILdri5bTqzJpOMRJ4DI6nSMn2k0J+jFUnwLHM/ovhmy9sewc9V3KH4dV+Hyqu77hvEOHEg9pGpPrISUb4j+eDX0BY3QljSQAgOoYAjBwRnceBrY6AggjIPUUksUXwZLDF8FDcE5yIlBuC+gfmNIWJ8smXGD7qh762idp5redEDMXEMylWzu3cYEg75ABOd6ufjPo9sp8nsuzc/ajOn5jp91KHEPRC43huFPsdSD8wf5VNwmtuTcOTL08rgVxBzEGQoYQ2cfZJwfMZeuy24jIWysbb4LDQ2/XByHyDkrgjff35l730Z3y5+pWT9ll/BsVHS8o3q9bR9vJFP4ZpN16Ho/izfmizuk4+dJ+omUn87ptkeEYbocet5Vw/l2VVICsuo949mRgeGBqwQCVOPH4mtJ5Vu/9El/4X/xW2Hkq9bGLN/iqD8SK1v4BdqRS8rOBOPPIREMeqBl/ABR4knYge7evadnEgMUsrSt65KhRnyDB849mPlTJYejG+brHHED5sv4LmmThnoh6Ge4J/VRcfxE/wAqNEnwjk6nrMnULSlUSu7jjUjY0kx7YOln39veYnPuqT4ByTeXZDLHoQ79pJsD7h1NXJwXkmztsGOEFh9p8sfv6UxAU6w+5yxwPliZyt6O7e1w7jtpR9phsP2V6fE05YxUNd8WSK4PaXCqhVVEen1WJ9ZnHTOQMHAqM4vf3EiTWzRBZWTXHofIlQMA6gkAq+nb/eFVWmPBVaYqkSc/HA50WzRSyjJKs5XIHUghTnfbyFKDOZSgctGJJW+jyk6mtrkMQ0LH7UbEHB6Hp5VsM0kxXWJIniBZAoRDCc4ADHIEejqX2O2N6mORuFERCSYmRg7mMnppLZ1gbd5sk6iM4Ph0rPMyabmyb4TwvQTJK3aTuAGfGNh9lR4IN9vbk1KVgVmnougooorTQooooAKKKKACiiigDxJGGBBGQeoPQ1A3/LIcCNJWSAsC8PVWUHOlSd0BOMgbY8KYaKyjHFMrdbKSKad7qDtlDyNrKsSIgrMpWTOFxsmgAHx9tb+Bcaultnnd1aOKUJoIyShKerJ1Z11adxuVIp/dAQQRkHqD41H3XBonEalAFiYOqLsuodCVGxwd/fS6a4J93XBmHiyM8y9BBjWxxpGV1Yz7Bgn317seKRTAmNwwHX2Z6HB8D4Glu/4JcrDcRRhJBcys7NqKthiMrgjBwgCjcdK3NYyzTlljeBBavDlsZLMV04Ck7KA2/wCtW2zdUjovOaAsbTJC0kQIUPkLrJIUCMHdsnbJwKleE8SWdCwVkKsVZHwGVh1BwSPiCRSw3G4o7OKKSNAy6IZI5DpWMgY1NkeptkMPMV6seKLmx7JRDHLLPrUeq+iOTcMRuC2GB8QKL35MU9+RyxWagOXeIPLavIzZOuYK23RXYL8MCuvli6aS1gdzlmjUk+ZxufnW2OpJm7jPERBEzkFjkBVHVmY4VR7ztUVfT3cMLTs0baBreIIfVG7BX1ZLAeOMHHQV3cyWDyxDs8a43WRQehKHOk+/cUvXct5NI6rHNFugTITstO3aa+pPj09mPGsbFk9ycuePgMqxqHZkEhLMERUPQs2D18AAc4NRF7xyXsjdIShgk7Oa3OGVu8AdLYB1YYMpGx2GK1pySWSDXJpeBezxgOjopYJqVvEKam+G8sW8ITSmSgXdiTkqMBiM4LAeOM1m7MWpis3Cr1pJbcoRC7kmQGMrKHcl9eTrBEZAAHQr5U2cL4KY2V5JWmdE7NSwA0qcE7DqxwMk+VS4FFao0MoJEUeXbcyNKUJZyGYFmKkgYB0E6c4HlUoq16ophkkgooooNCiiigAooooAKKKKACiiigAooooAKKKKAMYoxRRQBons439dFb9pQfxFebiwjcBXRXUdAygge4EUUUGUcw4DbeEEQ/3F/pXdbwKihUAVVGAAMAD2CiigKRtrGKKKDTNFFFABRRRQAUUUUAFFFFABRRR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data:image/jpeg;base64,/9j/4AAQSkZJRgABAQAAAQABAAD/2wCEAAkGBxQTEhUUExQWFBUUGB0aGRgYGRkdHBkdHh0cHB8dHRsbHCgkHhsmHR8cITEhJSkrLi4uHB8zODMsNygtLiwBCgoKDg0OGxAQGywkICQsLCwsLCwsLCwsLCwsLCwsLCwsLCwsLCwsLCwsLCwsLCwsLCwsLCwsLCwsLCwsLCwsLP/AABEIAOUA3AMBIgACEQEDEQH/xAAcAAACAgMBAQAAAAAAAAAAAAAABgUHAQMEAgj/xABOEAACAQMCAwQGBQkDCgUFAQABAgMABBESIQUGMRMiQVEHMmFxgZEUI0KhsRVSU2JykqLB0SQz0hdDVGNzgpOywvCDlMPT4TV0hLPxNP/EABoBAAMBAQEBAAAAAAAAAAAAAAACAwEEBQb/xAAwEQACAgEDAQgABgEFAAAAAAAAAQIRAxIhMQQFEyIyQVFhkRVCUnGh0fAUI6Kxwf/aAAwDAQACEQMRAD8AvGiiigAooooAKKKKACiisZoAzWK03V0kalnZUUdSxAA+JpF4z6T4lbs7SNrmQ7DAOn4bZb4D40rklyLKajyP5Ncd9xaGEZllRP2mAquPoPGr7eRxaRnw9U49wy3zIrstvRZbqNd1cSSY6ktoHz6/fS6pPhCd5J8InLv0i8PT/P6z+orN+AqKn9LVkPVWVv8AdA/E1pMfAbfYmByPa0h+7Iqe5aueH3Wr6NCmI8ZJh0jfPQkb9PD2Uqcm+UZc3taIH/K7a/opf4f611QeliyOMiVf93P4GnI8KhPWGP8AcX+lcl5wO00kvBDpG5JRcAefSmqfubWT3I6z5/4fJgC4VSfBwy/iKnrW+jkGY3Vx+qQfwqouLXHDJnKWtg02CAZEfsk3O25OMHwJxUaOBRxyIrG44fJIfq2ZleJj4DtIyCN/fS947E72S+S9wa9VVQueNWG7KLuIeI7xx8MN9xqe4B6SrWc6JSbeTpiTZc+xv64p1NcMosq4Y70V4RwQCCCD0I8a905QKKKKACiiigAooooAKKKKACiiigAoorVPMFUsxCgDJJOABQBsJpL5s9IEVseyhH0ic7BF3APtI8fYKguNc03HEJTacNyE6PNuNvMMPVXr7T4Uy8s8oQWEZk0maYAlnxlj4kIPD8TU3Jy8v2Rc3LaP2LVryfe8QYS8RmaOPqIV2x8Oi/HJpv5ctrGB2t7Xsu0RcuFIZ8dO83XrSHxHmW74nHcfRmECQLq7IE9tIPHcdMeQqH4DzBdQWpnto7dUhZVl7pMjk76nJ3wemQetIpJP/wBETint9l7VFc0WHb2k8WN3jYD34yPvxW7gfERcW8UwGBKgbHlkbj51o47zBBaaO3YqJCQDgkbeeOgqsmqt8HTWrZFR8AgSbgt33F7SF1bVpGrHdO7dfzqsb0WT6uGwfq61+Ttj7sVKcI4RaRRkwRxqk25wBh87jOeo3qThiVBpRQoHgAAPkKWEKpk4Qcas3UpelKZl4bNp21aVOPIsAfu2qSsuarWWYwJKGkBIxg4JGcgHGCdj8q7eM8OS4hkhk9WRSp9nkR7QcGttSTopOLqilOMqsXBrSNQNVzIZXPidOQPlkD4VMwTrc2kPCmjaC5Ts2Uy4AbBy7KRvkoWIHtrxd8rzwCKO4ha5jgYmF4pUXILatLq/XJ+WdqkeC8Au7riQvbmLsEjIKrqBJ0jCgYztuSTUUndHKlJFnRLhQPIYqD5g5QtbsHtYwH8JFwHHxxv8c1Pis10NJ8nS4pqmVTLwniPCTqt3N1bDrGckgfs9R7129lN/KfOlvejCnRKOsTY1fDzHupmIpI5v5BSc9van6PcruCvdVj7cdD7R8c0lOPBLS47xHcGs1XXKnO8iS/Q+IDsplOA52DeWT5nwI2NWGDTRkmUjNSR6ooophgooooAKKKKACiisGgDxLIFBJOABkk+FVVxrik/GLg2lqSlqp+sk8G9p9nkvj1ro5/489zN9AtmwoyZ5PBQNyCfIDc/AV08D5ls7OwJtUZysgiGRpM0hA72fLG/sxipN6nXoc8pqUtNjny9wKGziEUK4Hix6sfMnzqUxVdcJ5+nS7FtfwCEuQFZScAnp7CD0yDVig08WmtisGmtir+aOAy2V6t/agCIktMvRVH2s/qsN/fURw7l4XRnuEP0OwmOXZ2GXUNqwq9FXPifdvVgc88wW1tAyzgSGQECLxf3+Q9tQnI8Ud4BJLLG4jwUtUwI4PLK/ab2mpuK1USlFaqQxcCvdQSO3gK20YCiRzpyAMDQvVv2jiqz9Kt28l8YznTEg0jyyMs3/AH5VdYWqn9JsIjvRK4OmW3ZRjxYArgnwAyDU+qT0Hd0nhnuLK81SmGGFxrEDh0Oog4H2SBsRjp5VJ2fO0xSdNfZNM5kMuSdHTuIpHiQF9xJ8KUQNgAfW6j3H3fhW+zjGspp7QsCq4Okaj0O46A7+HSvPjkmtrPReKD9DxaXzxuHQlHBBDj1gd89c9cnrTXLz7MJzIVEn1PY91iASTntAMesfLFLacKfsGuAV0KwXxySfIY9nnWmSAEnDKO7q7zddgSM49Y56VkZzjwzXCEnuSXHOPSzRQW8g0rAMb7lj01H4U/ehu8ZoZoiSVjcFfZqByB7MjPxqroUGUaQ5QnvAHLADrkeG3Sra9EFiUtpZD0llOk+aqAM/PVXR0zlLJbIdQorHSJuTmyKO4NvOrQNnuM+ySDzVs4z7DTArZrl4lw2KdCkyK6nwYf8AeKr/AIveS8GdNE3bWzt/cOfrIx+oepWvQba5PKcnHngsysGo3gXHYbuPtIHDDoR0KnyIPSpLNNdodNPgXOcuUor6PDALKo7kniPYfNfZStyZzRLbTfk+/wAh12jkPj4AE+IPgfhVhtfRhWYyIFT1jqGFx5nO3xpe5z5Yj4hBqQgSqMxSDf24yOqn7utLJeq5JzjvqjyNKmvVIfo55neQNaXO1zBld+rBdviR943p7FNF2rHjLUrM0UUVowUUUUAYJpV9IXMn0O2JQ/XS9yMeRP2sez7zgU0O2Bmqw4Kv5U4q9w4zb2h0xjwLA93+bfu0km1svUnke1L1JrkrlVLa0drhdck6lps7nBGdG3U9c46k0p/S7LiMIs1AsZInYwg5Kt1HeJx3iOoO4PQmrjxSlzbyHb3mWH1U36RR1/aHj+NZKHhpCvHS2KluuPy6oorrEv0R20kYJYr0QuOqAgb9cVY551a24dFLM4muZwWRAunqTjIH2VHj44pc4twee1E0coCcPj04OVLy4Hqp1IZ39Y+WPKtXDOUeIXkouWYWo2CHxVRsAqr4AeeM1KLknSIpyTpGvlrg11d3X0i7s2uFkIy0j9mqj2L9oAdFq47GwjhXTFGkY8lAA+6ufgVg8MQSSZp2HV3Az7tvCpKrQjpR0Y4UjBqp/THcZnt4+oRC5A9pxv8ABatg1R3pB4mW4jKYnI0BUyp/NG4+dR6t1jo7OmVzIywuogS/ZOhjQ6SkpBB6fa6jc5A3qMnmRsaU0kdTrLZ+dTV7zI5toUWY9oC5kOdzk4UHPkBULNdPJ67FtO/uzgf0rzZPajvgr3My2hBzu6bd5VONwDsSPeKza3JTIBYKww4BPe8cEjpUnZNeZiQNKELKBnXoBJGM5261yQcXlhbTr7qscpnCnfcewUVRttnHKykZVNIB/Oz/ACq7vRdNq4fF+qWU/vH+tVpxHisxkjJdYu1jBCxsCq52GoHONuu9Ofoausw3EZOSsur95QPllT866em8OSjm6ht4+CxKieOcDguFPbQJMVB05Az7g3UfOpasYr0nuee1ezKEvDdWE/bW1rPZr9pXbtFYeROMY6+J9hq3OUuZY76EOmzjZ08VP9PI118xcLe4hMaTNCT9pQDt5HPhVST8BvODSrdIyyxg6WK7agfssp8/MZxUH4H8HPTxv4OXjfBHtJLqHUwL5YKfVniJJ2/1iHep30ScbInNouoxNGXAO+h1wG0+OhuuPA49tO1zbWnFbRJHXUhGoYPeQ+IBHiOmKqzhEdw800PClkSJyFZ3wGXGxzJjug9dO5rGtLtGU4ytDt6SuCOjJxG27s0BBfH2lHifd0PsJ8qbuWeNJd28cyfaG4/NbxFbOFWbrbRxTsJXCBXbGzbYPXzpA5YY8N4nJZN/c3B1xE+B8PwK+8Cn8rv0ZR+GV+5aNFYBrNVLBWKzWDQApekzjRt7Jwp+sm+rXz7wOSPhmoTlfmCy4bBHbSyfXHvy6VLBXbwYjxAwPhUZ6RbszcQSJd1tYmlYe0At+AX51zQPwuGxikuk7ea4Bdihy4Y9d9Q0gHb31By8To5tbc20Wxw3ikM66oZEkXzUg/PyrrJql+A8tQ3L9pwy8kidSC0cmzhc9QV6j35qwufON/Q7J3VvrGARCeuo7avgMt8KdSdWyqns2ys/SBx8Xl72Jl7O3hYrqwSNX2mwOu4wKdOQeBWA+st5pLh48ZYswAzn7IwPxqv+TnjByeHyXkmc6tyvyxpHvJq7uBMTCpMH0Yn/ADfd2/d2pMat2yWPxS1MkRWaKxVzpPE8oVSzHAUEknwAr57uuNTdpI8U0iq0jkKrEbE5zjpvn7qunnq4CWFwScZjKj3nYVWHL3M9yGiGlXXVp0pEmsgDJx0AOPP2+VcXVNNqJ19Omk5HdzPzTdRxJCyIDJEjCZQwO+CevU7YNKyI9wkzu+rsEBGQBks6jGw3zv8AKmm/9I0jocQICz/VF0BXs/nu2fHpvXCnFZLm0vHk7JDAYWQoip3jIR4ddgcVzzpvktDVFcEfBxm7BiWWWYwq6khtWMAg7kjwrmbixTtDFIVLSMdOhCNJOx1EHf2e6uibmq7mXsHkDLIQp7q53I8RXpuLTWbPboYWEbFcmNGJPvI6Zqd/LHa+FZsnknMAuR2YhZxH3khZs/nH6sYFTPohvT9MmUkfWRk7AAEqy+A26Meg8K5LPmyQh1AQr2evAgi3YD7QOBpGevWtXKvMJbiFs8ixJuY8xoEzr2Gce3FVi0pp2Tabg1Rd4rNYFZr1DzzBpB555VsWDT3ErwM59bWxBP7ByPDoMU/1y8QH1bYjEpxshwA3sydqWStCyjaKn9F3HFguntO1EkMhzG+CuW9x8x94q3YYVUYVQoJJwABudydvE1RXO7ukquLA2To2rWudLEdNwNPy3q4uBcaWa0juCQAyAn343Hvz4VPG62I4n6Ml6Q/Szwkvbrcx7S2rBgR10kjPyOD8K4eJ+lVWYpZ28kz+BIP3KuSfjimXljiX0+xzKoDMHjlXGMEZBGD02pm1LYdyU/CiQ5Y4qLq2imH213Hk3Qj55qWqt/RHcNGbqzc96CTI92SD94B+NWRTQdobG7igrBrNcXGLjs4JX/MjZvkpNMM3SK75AgW7veIXDjUrExDy0kkf8oHzqH4vyvNwy6E1vB9LhKnZ01hc9VIX2AYbHiaaPQxb4snc9ZJWPyAH45rh4twfjSzyyQTAxs5ZU1jYZ2GGG23tqFeFHPpWhM5/RtIs3EJZo7cWqrBpeNemstnIGBjbwx4Vx+mW/MlzDbAgBF1HJwNT7DJPkB99N/o74Zcxm5mvF0zTSLn1dwqgbaTjHWqw58uUk4pOZC2hXCnTgthQBtmlltAydrHQ48pWtwiov5WhCjYRp2b4HlqbFWfH065qo+V5uE5HZ2c8zD7TRGTf4bD7qtuE5UHBG3Q7Y+FVx8FMPBsrBrNYNULCR6WLnRbRHut9cp0MMq2AxwR4ikK25pcFpBa2iMi6gVth4931gcgHOM00ekm/t/pkUdyHeNIi2mM4IZmIBPs0g1zLZcIEULlZdNwdI75ypBxhhq2Ga8/Lcsjpo7IaYwVpi8OZwxCtYWJ22zDpwOvXVsK32k6mxubrsIkKzQBEVT2eVJJypO+QxHWpzi3D+EW8jRsk0jquW0l2Cj2kGtnEpLJeFo6RSfR5J86dWGJBYE5OfLpSKL3uSGlOLrSnyQEPOWpkVrK0GXXJEZB9YbjfYj3174zzFi7mUWtqyazjt4VyMDfJ28ifjXNdX/DSo7OC4EmRpZnGM5zk7nxrunnsnvLo3nas2vC9iGxgDByPMY60ltrzIfSk7pk3wi4sJ+wjNtbJNNHqKi2BUdc94MMdKVbyQPNCFt7eFDdBBJCrDOlgNySRjcHp4U2cBt7BMy2/0sqymPIR2GD1AOnwPlUJxq24dHDJHHcXAZMssLKwxLpwpOUGPAVWXlXBOL8Tqy5BWajeXLoy2sEh3LxqSfM4GfvqSr0E7VnG9mFc96uUYBzHt64x3fb3gRXRXLxFVMbB07RcbpgHUPLB61rFfBVfO9hcaGH5USVPGJ2jQkeWE2Pxrn5BtRfWE9kXZHicTRsD0JzjI8V1AnHt86OZX4YmdfDriE+BC9mPxxXL6IrkLxFlTOiSJwAeuxVhnHjtXNfjORVrJHh/5YjX6PBaxxaMq0ojVdePtaicEnrnG9MPo1srq3kuoboHUxWXWPVLMCGwQAM7DIFPooqqx0dEcaTsrN/7NzCMbLdJv79P9U++rMFVp6Tvqr7h848H0/xL/I1ZYNbDloyGzaMml/nyTTw+6P8AqXHzGP50wGl30gf/AE66/wBkaaXDHn5WcXoqTHDYfaXP8bU3EUqejB88Ng9zD+NqY76/jhQvK6xoOrMcCsj5UZDyo3N0r5zgvJDeSOLdLiRpG7joXwdR8AcfE5r6A4ZxeC4BMEqSAbHSc494qglgk+nTLFOtuRI4LtJoAGo+Pj7qlm9CWd8Fo8AveKsoBtLaBR+cWX5KpP34p1t9Wka8asb6c4z7M1V/D+C2qjN3xbtD4qs+kf8ANk068rNZAMtnIj+LYkLn45JIp4MbGxhrBrNa55AoJPQAk/CqFio+brZLy+m13MMHYkRgODlgNyduu5I6+Fd9nYcLFp9HluYGfJJkXY58N/IeWaR5o+3uUdnH9pmLbblNUmBn78e6mLmy3hguTpklSaMLiRwpRvVBAGnqFJPwNeYp7uVI9Bw2UbZyPyfB9jiNufeCPwY1Pcc4fHHw6xgmnWNe0YtIoLj1XIIC7nJI+dVvcgamx3u8e95+3Ht61YHHrmyuLK3i+lBXgVchEaQ50gFSF6HY9T4GsxNS1UjckZbW39ET+QLH1k4lHkHIVoiOm+M6v5V6vbPtr6VzJFajqussutTkZG2e9vnp1rmj4HZ76rqYAdf7M+3vz/31qX49w6KaHtoZe0EKJDN2yOHQFsiXB36Hy6U3dSreNBJ07t/Rz8O4A0bK6X9qdLZCmRtJ8dxkbeyuq/5a7SSaWS6tGM2T/eMAreBGOuPbS1wMyqZzAqOVABYoGOCwAKg5wc7028X4erR2n0m3VJdciSYATtSqEjDDAwxxj20sKlHj/sJXGXI1ejO912YjyGNu7RkjoQDkEHyINN1VH6IuKlJ5Lc7LICyg+DL1Hy/Crcru6eeqCOPNHTNoK4OLLKUxDKkT56umse7Gpfnmu7NJXNHEOEytou3Quuw/vAy/FRVW9iEnSIzj0vGUU6ZbWRf1VQH5SEj76TvR9dO3FomkxrYuDhVUZ0t4IAPuro41wHg5BaC90N1AZXcf8ua4PRvCPynFg6gms6hnBAU779K5m3qX92cjvUv7L3vb6OJdUrrGvmxA/Gixvo5l1ROsi+akEVTHMF/HcSG7vBJJGzslvBGwXuId3LeAJ+e9TnINvCt1FLYzARTIwmt5HBkQgZBA6tv4+VVWS3RdZbdHZ6axiC3f8yX+Wf5VYsR7o9wqu/Tc39kiH+t/6TVhw+qvuH4U0fMzV52bah+bYDJZ3KDq0MgH7pqYrXPHqUqfEEfOmfBRq1Qm+iKYNw1B+Y7j+LV/Oq95l40HX6LcvK5hvZC+NyYskAKWONQ3AHhTl6HJNMd1bnrDOdv4fxU0pekWOOC8uQ0Wp5uzlifwXfv5HiDgj41CT8COdtvGmSXK720N1a3Fk0gincwTRyHJViNS5/7xS3zjZIvFJ1lYohk1FlXUQGAbYZGetSl5LFLLM9kO6sUVzoUEaZI2GsYHQ6Sa1c93kU72t8E1JOhDoT9qM4IyPeKSW6El5Tp4ZNwOHGUnun/WU/cgIX8af+W+Oo7LHBYXEMZ+2YkRB7+8D8gaReXeaipC2fCkLeJUMx+LadviadrS94vJ1gtYQfz3csPgtUg/b+ENB/5Q4ik/0ocY7CzKKe/OezH7J9Y/LbPtFMdkZEiJuHQsMlmVSqge4k1TPO3Mv0u4bQNcSrojyOhyCXHtOMe6s6jJphXuehghqkn6Gzlrl2zuVA7edZAuWxGNAIGSA2Me7Na7XhfbTaYo57hFCnEzqiqSSAXYEkKRuABk/GvKTiSCOIa4mhhJJOpUJ15LP5gLgDxJYCt13PGLWKSKSASRsq3HZ61Y6jjvl2CtjIJ1eRwahixxatnbUm/3JO7fhyB4ryz7CWIkEwlyjYXUMOMHBH5w86h4rB0jUOCBFsD2xWEBsyAOy4wQrKAMjUSN688bv2kjuTqkZDIFBKo4OlFXquWVs5wc6WBNRfFGYEKg+quEicxxyaw+NWW0+YYDYbDbyq1JcItix16jDdX1tLZ2zrarE1wXyxlZFXszjZid8ncavDOc11cryJBMyXQ7OK7iMba2GNQy6hgfV+qYgHxx4YApNS3ER70bEDVgesVx11x6sJv413fSoilv9YZJ2uWYsSXIUR9mB4nOorgAe7FbY0sPg0pjGnAYj20lqbmRYdnljkSIHSMkIAvfIGPLJ8a4eK2ks0MDm6aW1ZjpkkU5iY7aZTnIIbY52HWvLcXngSe2R5FLPqYnusMgeoxY4zjJJJbcbVKcWQwtBHDFoDsRMFlLpKvWQEZAMpXJ3AYtiklii1sjm0STIFeysrq3lhn7bSQ0hCkKN8NpP2l3Pyq9radXUOpBVgCCOhB6VRfMsXZskQXtlEIEcnezoLFlIA8QO7g07+izmEvH9El7rxD6vOxZPj1I/Cp9PLTNxZHPHVFSHu7lZVLKhkI6KpUE+4sQPnSLzDzEcET8ImdfNgjD5rqxUpxLhnEwSYLyMjJwskW/uyv9KX7y54/ECdMMoH5ign5ZBrrkzzZyEDjt/ZSA9lZyW8n+17oPtQr092KkPRnATLcyAf3VrIR722H3Bq5OZOYLuTKXcKKf1oCjD2gnf+VPnoY4Vi2mlYf3z6R7VUY/EkfCoRVzIQVyFdL82sVncCMyRtZPDkdEkLHJz0z99dHopgie+iaJXBit2MpboZCQvdx9nB8fKpk+je6VmhjusWTvkpk5C5zjTjGfDORTlwTllLa5mmQjEqoqqFA0hBg9OuTvVIwle5SOOVpit6YDqNlENy83+Efzqx0GwquOb/r+M2MI3EY1sP4v+kVZAqkfM2UhvJszWDWawacqVtwk/ReOzRdEu01r5Z6/PIenm+4LbzOHlhjkYLpDMoYgb7DPSkz0qWrRG2vk9a3kAbH5pOfx2+Nax6Xrb9DN/B/iqSajaZCLUbUhm5b5OtrJnaFWzJsdTZwvXSPIVEelPgYksCY0AMDdoAoA26NsPYc/CuH/ACvW36Gb+D/FWuX0t2zAg28pBGCDo3HzrHKFUa5QaoRuA8av5MQxXYhVRtqaNAB7yMn4VYHB+XnkYCfi00xP2IZtOfPocke7FVZYxW8lwwKTGIsezjjClyOoX4DyqYk5qgiKpaQm1To8g0mc+YDHpUYySW5DHpvxPYfPSJzB2MYs4GXUy6ZCxyUTGBlifWPtzUbyHBGVK29z2chRHdWjUqveGrDHqSBgDw1UpDinDDu8d27HqxkTJrbHxXhQBAS8AbqBImD47+e9I3Jz1Oj0l1GFQ0pjr6SILeWSBTKY5Srdk6HYNkaQzD7JYY+IPhVdoZLdHhYyNqlDMgxrjKZJLlhjWcZAGdS9etdzcS4ScfV3Yx+un86OL8dinaHszN2dvFsX0sxYk5JIPeOkAD4g9adStu6OrpOojJrHF2eJUjWJQ+gqXbdDsACSRqHeXzAbK7jFQNiVeKKKVezClzHdIuWB06hG2MZIwQepGR7a6eMXhCBNs9kq5GSMOQSA2ACMA4GNgxHhWmx1DdQVbSTg9NBkAkLY/uUCKQSNyCaezuabVm03E0upJr9OzbRkhcllcZ22z3cYwfhXm0vAwaNYgixxEx47pyNLFy25UHY7e7xqXu5sidzqEj6G72gAgINJEajMYBzpPls3WoniE+gbZwrZzhQBnTnZc52Y77DfI8qGbBSo38RkCtgKHR1V9AwsYLaQSqhtyQAFDkHck4rr4dwZXkeQy9lCV1zFMBU32jVR0m206TnA3ydjXC8mtFiYY69kwHQHUQCPacnfJICjamKHmaya2ghvIJZJIRhmQhct6pJwRlsKOu9Y3sR6nN3Ktlq8sdkbWFoVCp2YCg7sB5FvPz9uarrmcS2l2l07l5lcMwHqBGLAIu2fVXBz4mo5eP8ACgMLDdqPIS4Hy1Vrl45wtusN23vlH9ffSZHqS4s8uHUY4yu9mWmtzbcQthIJJEQbkrI0bIR1DaT+NJHFuXrQgmLjLA+AknVwPiCD+NLkPMFnFqNsbuFiPzo2U/tKeor03G+HTx/X2rLNvl7fSoPt05x067U6yalvycmaWN7xZCcUt5jKsJnFySQEKyNIuScDr092K+g+W+GC2tooR/m0AJ8z4n55qiOV+J2trd9s6yyRpvGMLq1ebb42qxP8r1t+hm/g/wAVbicVu2TwuK3ZY2KDVc/5Xrb9BN/B/irRfeluAxuEhlDlSFJ04BxsTv0qryR9y7yR9zZyl/auL3lz1WL6tT/D/wBJ+dWUKTfRZwkwWKs3rzHtGz136Z+G/wAacq2C2DGvDYUUUU5Qj+OcNW4gkhf1ZFK+7bY183TWLRzmF9mWTQf3sff1r6gIqpvTBy6VZbyMeSyY8D9lv5fKo5oWrOfND8wnX9nGLjiAVQFh7QIPL61UGPvrNhYRtPYIVGJQpf8AWzI3X4DFc/D2Jtr2Rty3ZgnzLyav5VLWAxecO9kCN90jVzohsHIN4kLtNjGZURWVFZlDiT1A2wyQBnyqxOLaImCvKysRq/8A89uev+71qruUkJiQLsTd24H7r+dWTzjCzXPdVmwijIBO+TU+oyzxYXKHOx6XZuGGbJpybI5pLuI9Jm+Nrbn+QrS08Z/z8nwtLT+amuL6FJ+jf9015e1cAkowA6kjAHzryvxLqv0r6f8AZ7/4T0X6n9nSzJ/pUw//ABLP/BSjzfZ4kjlWRpBsrsyRw6cNlcdlt1zuR1xTFBEzjUgLjzXcfdWbjhbupVo2IYYPdP8ASmj2h1GpKcdv2Gx9ndLieqEnf7lbX0rOpZu8W317qdtslR5+tkbdfbXqOUd4KD30bKqCoYjvLqJBLAH7IHeIGcAmrD5I5cgW2up5cSOqMF1DZFYEbDzLAiuLg3ItvNw+K4ikeORpOzZtWcq0vZkAHocHqK9tRbVnPPPBNp+mwqXPECS/eZizAsS2Dlx63TKk4HdUlcbHpXFdnXJuAuCfs4O2Mg6TvnSeo93WpS15duZMa4zFA47QEae+gYISoBOnunODTjd+j62/KAto9QVrZu8SSRIMEOcnruMjpRpYd/CPJXdxLrJIGoOc6fJ9hhQOm/dHU4BPjTpw7hKpGimWQEKMjsoGGcb4Lgnr51GctcsTG5YNHqMOr1fEh2jBxnbGg/OnI8GuP0L/ACrzOsz5sclHEv4svLB0ueP+6/5oj0t1H+df/wAvZ/8At11RyIOskvwhsx/6Vc8g0v2ZwHzjSSM58vLPsru/Is/6J/lXH/qutX5X9CLszs73/wCR5edD0eUf+DZ/+zWOIr2dlLcGaXTvHjsLXJ1DHVUBC74Jr3+Rbj9C/wAq5+a7xI+GyWzuUnMikR4OSMqd9umN/hXZ0XUdRkm1lW1ex5/aXR9JixasT3v3sSeK2S/SJlVQqxx5wNuiLn5k5rgNrjsD+lGT/wAR0/BR86muLHNzeHyjx/8ArFR0jACzz0CZP/mJT+FdzSPAZyfRSRKwxiMjPnu2kYqQ5S4Mbu7jhHQnU58kG5/p8RUXO/efB2Zj8d8irp9E/Lf0e37aQYknwRnqqeA+PU/Cmxx1MaEdTHqGMKAoGABge6ttFFdp2hRRRQAVz39oksbxuAyupVgfEEYroooA+b+beBSWM7wkns2OpD4OuTjPtH41JcPuFkvYihBEVqRkeaW7Ej97b4Vb3OPLaXsBjbZxuj+Kt/TwIqiQkllcSJKhDqkiY6eujIGHmN81yThpfwcc46H8Ehyyj9hH2Zw5vIgpPmFP9av9CNTfCqC5cb6u2Ayf7cvTr6g6e2mL0k3UlveaYJHiDxq7BWYAtlhnr1wBR3ixw1MzvVig5MuCkf0mtIEi0+p3j7O02052P2deM+PtAqrfy/df6RL++39a8y8buGBDTSMD1BYkH3g0sOvhGV6SL7Sj+lj16MROLjv/AJjCQDPntnPjnYZ39bwq0TXzjbcVmjGI5XQeSkqPuroj43dkgC4mJPTvnzx500+0I5J2olMPW97JQhFtj3Z2/YRX+T3JbwLHnoFUhm+A7/yqG4LcE8GuJF2SC8WZR46BMkpG/wCrk1D8U41P+TewlR0kklLIzbMyklnbc7rg41e2tl3xl/os8cKoIZB/dkjUdKYYbfaIQtt0+VU1H0ccLcePVP6J/j91JBY8Nk051p2T/qhwrZ+S4qT5Z4usnGJ429cI+nb2xbZ/YUH41z8+X6/k6xTTr7YoNhtgJv8AcaVOI8yCOW3uNDK6zRO7ADcJH2UoPjvldvGtbSYscevHaW+5ZHJcf9ou3Ow1lPf9ZI5P8QpsuWyraSM4OPfjb76pHn/tWuvqldUKagyHCuuSQ3dPkwGT5UoG8l/SSfvt/WleXT6HmdTOUZ7rYaprebtwrELgYaM7tqJ326knf35yNqungYZYIllOZFRQ3vwM181fSpM57R8+eps/PNevpkn6ST99v61TJ1muvCc3fteh9Q6x5iq99L7D6HsFOZ1GfEdzO1VB9Nk/Syfvt/Wmu4tVPBEmKlpTcFS5JJUAkDOT06L8RUnl1JqjXlck1Qu8efNxKfNv5CvHEBhYP9ln5u5r1eToZJjjOod32HI/lmunljgEt7OsSZ0j13OcIv8AXfYVFbukQW7Jn0b8qG8nEjj6iIgt+swwQvu8TV8ooHSuHgnCo7aFIYhhUGPaT4k+ZNSFdkIKKOzHDSgooopygUUUUAFYrNc3EY2aKQIcOUYKfIkHB+eKAN+aWedeUI76PwSVR3JMfc3mppZ4LMYUOSI544jK+GkOCpAKTazglt8EY6bedWPbTakVumoA494zS7SVMmmpqmfPdsJOH3ca3SPphk7TSv2iBgMpIwR0/wDiniS54dxJzPIJlbTgK00CHAOMKvaZ8zvinrmLlyC8j0TLnHqsPWU+w/yqluZOU7rh7F1LGPoJUyNv1seqfurnlDSqatEJw0qmrQ2tyvw/PqTAY6m4t/8AHWpuXOH49Sc+64t/x11A8r8whmWOeZkJOAzNKV97HtRj5VYVpKAHCzxnQAdQdjkf8Y4+NbGGOX5UTjjxy/KvoVjwDh+d1kXf7V1bj+dJj28dxdtFAGgiUEa5G19CV1ZXbGT4dMZq0eLXDyozCSIuuwXWVztscibGKr3ki6gV0EnrLLIZGJ7ujQ+U95fcZ9lEscU9kj1uzMMIuWSMd1wafyDJcv8A2iUF4sph5WwmnbA0gYG2dh0NaI+A6pGWTuovqlWdS22onLA4ABG5B6jA64bhb2TQSyWt48szRgiMsoLDGnGCM6tIx5kiuCOXtA+CCWHUZ3wxJB+DKcHxHwocaPWjku9Ko03bpNGIC5MceNC65QVPhpYyMMgH83HUYqIn5fwuQxbr1dgRhSST1XI0779ApzjriG3OpcIcg7tnqD0GKmr2NiI3QkGJwxbJ2BAjYk+W+Dj80+VLd8l5Q7ulHgXeLRTrHgsXEYEYHahigG4205xuPHxqa5SexEJS/gLXCnOQ+NaHo27gZDZGB7Knb2wgYokk4iaCBGK7ESyHvkknc5VVyem9LXE5Ipb8dno7NEzg4Awei7sN9TdM+BreDh6rRlwvbhX8f4xjVeEn1bRz/wCMo/8AUoay4celoQP/ALmL8GeuZFJ9XSPdIB+F1XPdccMDYct7xI7fcJ6Gz53Ub5uH8NH+Yk9wu7b/AB1ycS5jtVs5bKKGZVbddUsbqrZDZyuc7+2oDifH5ZjuxUeQZ8H3gsaYeTvR5NdFZJsww9d9ncewHoPaaVNydRRibeyRA8sctzX0uiIYUevIc6VHv8T7Kvnl3gcNlCI4wB+cxxl28yfOu3hXC4reMRwoEUeA/E+Z9taeJGCRlhk0GT+9RW65U7MB7DV4QUEXhjUN/UkgaKrnQroYmMsfEY22Idsu2chxvgxHx8ANvKrEhBwM9cb++qJ2UjKz3RRRWjBRRRQAVjFZooAguZOCC4CMMFom1BGJ0SexwPuO+DS/dXVx2yuy6bmQMltBnKxJ0eeTScH/APgG5p8xXJxHh6yo6klS6lNa4DAHrg+FK0JKN8EXy/x/tgwcbIxUTAYilwcEqSdt9sH4E1JS3kZk7A7uyFtJU4K5wd8Y6+FLfMUUcBgEgKWVuhchVLAsuNCtjoB62/UipXgd3ILdri5bTqzJpOMRJ4DI6nSMn2k0J+jFUnwLHM/ovhmy9sewc9V3KH4dV+Hyqu77hvEOHEg9pGpPrISUb4j+eDX0BY3QljSQAgOoYAjBwRnceBrY6AggjIPUUksUXwZLDF8FDcE5yIlBuC+gfmNIWJ8smXGD7qh762idp5redEDMXEMylWzu3cYEg75ABOd6ufjPo9sp8nsuzc/ajOn5jp91KHEPRC43huFPsdSD8wf5VNwmtuTcOTL08rgVxBzEGQoYQ2cfZJwfMZeuy24jIWysbb4LDQ2/XByHyDkrgjff35l730Z3y5+pWT9ll/BsVHS8o3q9bR9vJFP4ZpN16Ho/izfmizuk4+dJ+omUn87ptkeEYbocet5Vw/l2VVICsuo949mRgeGBqwQCVOPH4mtJ5Vu/9El/4X/xW2Hkq9bGLN/iqD8SK1v4BdqRS8rOBOPPIREMeqBl/ABR4knYge7evadnEgMUsrSt65KhRnyDB849mPlTJYejG+brHHED5sv4LmmThnoh6Ge4J/VRcfxE/wAqNEnwjk6nrMnULSlUSu7jjUjY0kx7YOln39veYnPuqT4ByTeXZDLHoQ79pJsD7h1NXJwXkmztsGOEFh9p8sfv6UxAU6w+5yxwPliZyt6O7e1w7jtpR9phsP2V6fE05YxUNd8WSK4PaXCqhVVEen1WJ9ZnHTOQMHAqM4vf3EiTWzRBZWTXHofIlQMA6gkAq+nb/eFVWmPBVaYqkSc/HA50WzRSyjJKs5XIHUghTnfbyFKDOZSgctGJJW+jyk6mtrkMQ0LH7UbEHB6Hp5VsM0kxXWJIniBZAoRDCc4ADHIEejqX2O2N6mORuFERCSYmRg7mMnppLZ1gbd5sk6iM4Ph0rPMyabmyb4TwvQTJK3aTuAGfGNh9lR4IN9vbk1KVgVmnougooorTQooooAKKKKACiiigDxJGGBBGQeoPQ1A3/LIcCNJWSAsC8PVWUHOlSd0BOMgbY8KYaKyjHFMrdbKSKad7qDtlDyNrKsSIgrMpWTOFxsmgAHx9tb+Bcaultnnd1aOKUJoIyShKerJ1Z11adxuVIp/dAQQRkHqD41H3XBonEalAFiYOqLsuodCVGxwd/fS6a4J93XBmHiyM8y9BBjWxxpGV1Yz7Bgn317seKRTAmNwwHX2Z6HB8D4Glu/4JcrDcRRhJBcys7NqKthiMrgjBwgCjcdK3NYyzTlljeBBavDlsZLMV04Ck7KA2/wCtW2zdUjovOaAsbTJC0kQIUPkLrJIUCMHdsnbJwKleE8SWdCwVkKsVZHwGVh1BwSPiCRSw3G4o7OKKSNAy6IZI5DpWMgY1NkeptkMPMV6seKLmx7JRDHLLPrUeq+iOTcMRuC2GB8QKL35MU9+RyxWagOXeIPLavIzZOuYK23RXYL8MCuvli6aS1gdzlmjUk+ZxufnW2OpJm7jPERBEzkFjkBVHVmY4VR7ztUVfT3cMLTs0baBreIIfVG7BX1ZLAeOMHHQV3cyWDyxDs8a43WRQehKHOk+/cUvXct5NI6rHNFugTITstO3aa+pPj09mPGsbFk9ycuePgMqxqHZkEhLMERUPQs2D18AAc4NRF7xyXsjdIShgk7Oa3OGVu8AdLYB1YYMpGx2GK1pySWSDXJpeBezxgOjopYJqVvEKam+G8sW8ITSmSgXdiTkqMBiM4LAeOM1m7MWpis3Cr1pJbcoRC7kmQGMrKHcl9eTrBEZAAHQr5U2cL4KY2V5JWmdE7NSwA0qcE7DqxwMk+VS4FFao0MoJEUeXbcyNKUJZyGYFmKkgYB0E6c4HlUoq16ophkkgooooNCiiigAooooAKKKKACiiigAooooAKKKKAMYoxRRQBons439dFb9pQfxFebiwjcBXRXUdAygge4EUUUGUcw4DbeEEQ/3F/pXdbwKihUAVVGAAMAD2CiigKRtrGKKKDTNFFFABRRRQAUUUUAFFFFABRRRQ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C:\Users\TNCMCHS.MDIndia\Desktop\image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157" y="160337"/>
            <a:ext cx="1295400" cy="104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1139758" y="3200400"/>
            <a:ext cx="6596195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DMs Hospitals nodal officer  review</a:t>
            </a:r>
          </a:p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11</a:t>
            </a:r>
            <a:r>
              <a:rPr lang="en-US" sz="280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 Jan to 10</a:t>
            </a:r>
            <a:r>
              <a:rPr lang="en-US" sz="2800" b="1" i="1" baseline="30000" dirty="0" smtClean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 JUNE 2016&amp;17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200" y="2175164"/>
            <a:ext cx="7199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70C0"/>
                </a:solidFill>
              </a:rPr>
              <a:t>TNHSP - Review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9171" y="4807857"/>
            <a:ext cx="213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Date: 20.06.2017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2600" y="4826000"/>
            <a:ext cx="280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Venue: DMS -Chennai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0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65954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Hospital,Ariyalur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114473"/>
              </p:ext>
            </p:extLst>
          </p:nvPr>
        </p:nvGraphicFramePr>
        <p:xfrm>
          <a:off x="228599" y="609599"/>
          <a:ext cx="8610600" cy="6192822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4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CM0623-I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CM0221 A : PRETERM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CM0218 C : TERM BABY WITH CULTURE POSITIVE SEPSIS / CLINICAL SEPSIS WITH MECHANICAL VENTILATION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 : Fracture Shaft of  Other Long Bones (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Humerus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Both Bones of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Forarm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96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143667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Peravurani,Thanjavur,TN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3786190"/>
            <a:ext cx="2029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Strength– 70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Date- 20.3.2017</a:t>
            </a:r>
          </a:p>
        </p:txBody>
      </p:sp>
    </p:spTree>
    <p:extLst>
      <p:ext uri="{BB962C8B-B14F-4D97-AF65-F5344CB8AC3E}">
        <p14:creationId xmlns:p14="http://schemas.microsoft.com/office/powerpoint/2010/main" val="119028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57600" y="2761565"/>
            <a:ext cx="1828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THENI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028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08702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Periyakullam,Theni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79175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49507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- 296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5026179"/>
              </p:ext>
            </p:extLst>
          </p:nvPr>
        </p:nvGraphicFramePr>
        <p:xfrm>
          <a:off x="304800" y="4480948"/>
          <a:ext cx="8356600" cy="222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334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011449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Periyakullam,Theni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898706"/>
              </p:ext>
            </p:extLst>
          </p:nvPr>
        </p:nvGraphicFramePr>
        <p:xfrm>
          <a:off x="228600" y="566899"/>
          <a:ext cx="8610600" cy="6291101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1038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6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TN0587: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TN0159: Total Abdominal Hysterectomy(TAH) + Bilateral Salpingo Ophorectomy (BSO) + Bilateral Pelvic Lymph Node Dissection (BPLND) + Omentectomy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8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TN0580: Adenoidectomy - Gromet Insertion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 : Abdominal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Hystrectomy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5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TN0865: Rare Hernias (Spigalion, Obuturator, Sciatic)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1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01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261587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kambam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Theni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021889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63213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- 146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3158948"/>
              </p:ext>
            </p:extLst>
          </p:nvPr>
        </p:nvGraphicFramePr>
        <p:xfrm>
          <a:off x="304800" y="4480948"/>
          <a:ext cx="8534400" cy="2148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6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171751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kambam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Theni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666838"/>
              </p:ext>
            </p:extLst>
          </p:nvPr>
        </p:nvGraphicFramePr>
        <p:xfrm>
          <a:off x="228599" y="609599"/>
          <a:ext cx="8610600" cy="6096000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796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CM0623-II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69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CM0950 : OSTEOMYELITIS REQUIRING IV ANTIBIOTIC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 : Surgical Correction of Longbone Fracture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TN0974: Lap.Cholecystectomy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CM0923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2842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TN0371: Toal Knee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98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TN0282: Upto-60%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CM0186B : IMPLANT EXIT- PLATES (SPINE IMPLANTS/OTHER MAJOR IMPLANT)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6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THOOTHUKUDI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1026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97721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Hospital,Thiruchendur,Thoothukudi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00570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Strength- 118</a:t>
            </a:r>
          </a:p>
        </p:txBody>
      </p:sp>
    </p:spTree>
    <p:extLst>
      <p:ext uri="{BB962C8B-B14F-4D97-AF65-F5344CB8AC3E}">
        <p14:creationId xmlns:p14="http://schemas.microsoft.com/office/powerpoint/2010/main" val="391188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446330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Hospital,Thiruchendur,Thoothukudi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4" y="614299"/>
          <a:ext cx="8644004" cy="6077323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5"/>
                <a:gridCol w="699610"/>
              </a:tblGrid>
              <a:tr h="2145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3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CM0982 : OP /ANY POISIONING - CONSERVATIVE MANAGEMENT OR WITHOUT VENTILATORY SUPPORT (ONLY WITH FIR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98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32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0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CM0820-III : AMPUTATION OF ANY SITE / ANY CAUSE WITHOUT PROSTHESIS (fingers, toes and small joints)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09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01389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Kovilpatti,Tuticorin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39.50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429132"/>
          <a:ext cx="857256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Strength- 251</a:t>
            </a:r>
          </a:p>
        </p:txBody>
      </p:sp>
    </p:spTree>
    <p:extLst>
      <p:ext uri="{BB962C8B-B14F-4D97-AF65-F5344CB8AC3E}">
        <p14:creationId xmlns:p14="http://schemas.microsoft.com/office/powerpoint/2010/main" val="158840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65561"/>
              </p:ext>
            </p:extLst>
          </p:nvPr>
        </p:nvGraphicFramePr>
        <p:xfrm>
          <a:off x="2019300" y="152400"/>
          <a:ext cx="58293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293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Jayakondam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Ariyalur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91190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1721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363826"/>
              </p:ext>
            </p:extLst>
          </p:nvPr>
        </p:nvGraphicFramePr>
        <p:xfrm>
          <a:off x="304800" y="4370472"/>
          <a:ext cx="8534400" cy="22589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- 144</a:t>
            </a:r>
            <a:endParaRPr lang="en-I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0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007441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Kovilpatti,Tuticorin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4" cy="6150730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5"/>
                <a:gridCol w="699610"/>
              </a:tblGrid>
              <a:tr h="213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3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TN0857: Subtotal Thyroidectomy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6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8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0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TN0857 : Subtotal Thyroidectomy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19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43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TN0302: Reconstructive Lower Limb Surgery Following Infection, Trauma, Tumors / Malignancy, Developmental Including Diabetic Foot - Moderate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5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27488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Vilathikulam,Tuticorin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388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Strength- 56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16121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21853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Kalankudiyirrupu,Tuticorin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Strength- 24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2486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966737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Sathankulam,Tuticorin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388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Strength- 50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94799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401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Ottapidaram,Tuticorin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Strength- 44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905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654211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Kayalpattanam,Tuticorin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Strength- 85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9093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TIRUVARUR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3035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10961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hospital,Nanillam,Tiruvarur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286256"/>
          <a:ext cx="857256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Strength- 82</a:t>
            </a:r>
          </a:p>
        </p:txBody>
      </p:sp>
    </p:spTree>
    <p:extLst>
      <p:ext uri="{BB962C8B-B14F-4D97-AF65-F5344CB8AC3E}">
        <p14:creationId xmlns:p14="http://schemas.microsoft.com/office/powerpoint/2010/main" val="247896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826499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hospital,Nanillam,Tiruvarur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3" cy="6004515"/>
        </p:xfrm>
        <a:graphic>
          <a:graphicData uri="http://schemas.openxmlformats.org/drawingml/2006/table">
            <a:tbl>
              <a:tblPr/>
              <a:tblGrid>
                <a:gridCol w="576150"/>
                <a:gridCol w="3220287"/>
                <a:gridCol w="596713"/>
                <a:gridCol w="3551243"/>
                <a:gridCol w="699610"/>
              </a:tblGrid>
              <a:tr h="21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TN0392: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Bronchiolitis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Broncho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3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TN0375: Kerosene Ingestion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CM0160 : UPTO-50%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95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488297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hospital,Thiruthuraipoondi,Tiruvarur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286256"/>
          <a:ext cx="857256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Strength- 124</a:t>
            </a:r>
          </a:p>
        </p:txBody>
      </p:sp>
    </p:spTree>
    <p:extLst>
      <p:ext uri="{BB962C8B-B14F-4D97-AF65-F5344CB8AC3E}">
        <p14:creationId xmlns:p14="http://schemas.microsoft.com/office/powerpoint/2010/main" val="10685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66817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Jayakondam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Ariyalur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774886"/>
              </p:ext>
            </p:extLst>
          </p:nvPr>
        </p:nvGraphicFramePr>
        <p:xfrm>
          <a:off x="228599" y="609599"/>
          <a:ext cx="8610600" cy="6175764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4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TN0636: Vaginal Hysterectomy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CM0623-II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CM0623-I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CM0758 : INCISIONAL HERNIA REPAIR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CM0475A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57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568778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hospital,Thiruthuraipoondi,Tiruvarur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3" cy="6101957"/>
        </p:xfrm>
        <a:graphic>
          <a:graphicData uri="http://schemas.openxmlformats.org/drawingml/2006/table">
            <a:tbl>
              <a:tblPr/>
              <a:tblGrid>
                <a:gridCol w="576150"/>
                <a:gridCol w="3220287"/>
                <a:gridCol w="596713"/>
                <a:gridCol w="3551243"/>
                <a:gridCol w="699610"/>
              </a:tblGrid>
              <a:tr h="21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TN0637: Abdominal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Hystrectomy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TN0636 : Vaginal Hysterectomy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3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CM0475A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CM0921D : EPIGASTRIC HERNIA/UMBILICAL HERNIA - WITH MESH - OPEN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TN0636: Vaginal Hysterectomy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CM0758 : INCISIONAL HERNIA REPAIR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 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TN0285 : Mild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1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0724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Mannargudi,Tiruvarur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357694"/>
          <a:ext cx="850112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Strength- 342</a:t>
            </a:r>
          </a:p>
        </p:txBody>
      </p:sp>
    </p:spTree>
    <p:extLst>
      <p:ext uri="{BB962C8B-B14F-4D97-AF65-F5344CB8AC3E}">
        <p14:creationId xmlns:p14="http://schemas.microsoft.com/office/powerpoint/2010/main" val="13291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735847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Mannargudi,Tiruvarur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1" y="614299"/>
          <a:ext cx="8644006" cy="6092693"/>
        </p:xfrm>
        <a:graphic>
          <a:graphicData uri="http://schemas.openxmlformats.org/drawingml/2006/table">
            <a:tbl>
              <a:tblPr/>
              <a:tblGrid>
                <a:gridCol w="576151"/>
                <a:gridCol w="3220287"/>
                <a:gridCol w="596714"/>
                <a:gridCol w="3551244"/>
                <a:gridCol w="699610"/>
              </a:tblGrid>
              <a:tr h="2128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0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Humerus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Both Bones of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Forarm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52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13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67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TN0330: Arthroscopy - ACL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 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9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TN0316-f: Amputation of Fingers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CM0475A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TN0330 : Arthroscopy - ACL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9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TN0372: Total Hip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64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77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TIRUNELVELI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1025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639298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Dist. Govt. Head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Tenkasi,Tiruneveli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214818"/>
          <a:ext cx="864399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Strength- 256</a:t>
            </a:r>
          </a:p>
        </p:txBody>
      </p:sp>
    </p:spTree>
    <p:extLst>
      <p:ext uri="{BB962C8B-B14F-4D97-AF65-F5344CB8AC3E}">
        <p14:creationId xmlns:p14="http://schemas.microsoft.com/office/powerpoint/2010/main" val="1183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44583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Dist. Govt. Head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Tenkasi,Tiruneveli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3" cy="6048585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4"/>
                <a:gridCol w="699610"/>
              </a:tblGrid>
              <a:tr h="212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8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CM0519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TN0279: Upto-40% Mixed Burns (With Surgeries)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TN0294: Nerve and Tendon Repair + Vascular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CM0923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67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46384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Sankarankoil, Tirunelveli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429132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Strength- 186</a:t>
            </a:r>
          </a:p>
        </p:txBody>
      </p:sp>
    </p:spTree>
    <p:extLst>
      <p:ext uri="{BB962C8B-B14F-4D97-AF65-F5344CB8AC3E}">
        <p14:creationId xmlns:p14="http://schemas.microsoft.com/office/powerpoint/2010/main" val="34811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2997793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Sankarankoil, Tirunelveli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3" cy="6138486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4"/>
                <a:gridCol w="699610"/>
              </a:tblGrid>
              <a:tr h="2120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CM0519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8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8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TN0375: Kerosene Ingestion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8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2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99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18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8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583401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hospital,Ambasamudiram,Tirunelveli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286256"/>
          <a:ext cx="864399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Strength- 88</a:t>
            </a:r>
          </a:p>
        </p:txBody>
      </p:sp>
    </p:spTree>
    <p:extLst>
      <p:ext uri="{BB962C8B-B14F-4D97-AF65-F5344CB8AC3E}">
        <p14:creationId xmlns:p14="http://schemas.microsoft.com/office/powerpoint/2010/main" val="20393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162916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hospital,Ambasamudiram,Tirunelveli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3" cy="6077397"/>
        </p:xfrm>
        <a:graphic>
          <a:graphicData uri="http://schemas.openxmlformats.org/drawingml/2006/table">
            <a:tbl>
              <a:tblPr/>
              <a:tblGrid>
                <a:gridCol w="576150"/>
                <a:gridCol w="3220287"/>
                <a:gridCol w="596713"/>
                <a:gridCol w="3551243"/>
                <a:gridCol w="699610"/>
              </a:tblGrid>
              <a:tr h="21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CM0186B : IMPLANT EXIT- PLATES (SPINE IMPLANTS/OTHER MAJOR IMPLANT)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1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TN0375: Kerosene Ingestion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TN0316-e : Amputation of Toes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33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89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TN0676 : Corrosive Oesophageal Injury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75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 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1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 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3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CM0470 : RUPTURE UTERUS WITH TUBECTOMY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30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1" y="2761564"/>
            <a:ext cx="487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ERODE</a:t>
            </a:r>
          </a:p>
        </p:txBody>
      </p:sp>
    </p:spTree>
    <p:extLst>
      <p:ext uri="{BB962C8B-B14F-4D97-AF65-F5344CB8AC3E}">
        <p14:creationId xmlns:p14="http://schemas.microsoft.com/office/powerpoint/2010/main" val="29109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8788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Nanguneri,Tirunelveli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Strength- 52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9757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2379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Vallioor,Tirunelveli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00504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Strength- 28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131860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7875675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Radhapuram,Tirunelveli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Strength- 53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74080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900861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Auikudi,Tirunelveli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72264" y="4000504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Strength- 36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11680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46749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Alangulam,Tirunelveli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10649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55066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Sengkottai,Tirunelveli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425552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44511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Puliangudi,Tirunelveli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271815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01973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Koodankulam,Tirunelveli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Strength- 148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257761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970648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Kalakad,Tirunelveli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Strength- 30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29198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29440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Cheranmahadevi,Tirunelveli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Strength- 32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16956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782914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Bhavani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- 124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282066"/>
              </p:ext>
            </p:extLst>
          </p:nvPr>
        </p:nvGraphicFramePr>
        <p:xfrm>
          <a:off x="457199" y="685800"/>
          <a:ext cx="8204202" cy="1523999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1"/>
                <a:gridCol w="903312"/>
                <a:gridCol w="977703"/>
                <a:gridCol w="998957"/>
                <a:gridCol w="1052093"/>
              </a:tblGrid>
              <a:tr h="3204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70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2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706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192668"/>
              </p:ext>
            </p:extLst>
          </p:nvPr>
        </p:nvGraphicFramePr>
        <p:xfrm>
          <a:off x="457201" y="2362200"/>
          <a:ext cx="8204199" cy="1295399"/>
        </p:xfrm>
        <a:graphic>
          <a:graphicData uri="http://schemas.openxmlformats.org/drawingml/2006/table">
            <a:tbl>
              <a:tblPr/>
              <a:tblGrid>
                <a:gridCol w="1002918"/>
                <a:gridCol w="998808"/>
                <a:gridCol w="1159110"/>
                <a:gridCol w="1233096"/>
                <a:gridCol w="1109787"/>
                <a:gridCol w="1750997"/>
                <a:gridCol w="949483"/>
              </a:tblGrid>
              <a:tr h="29893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1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1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531572"/>
              </p:ext>
            </p:extLst>
          </p:nvPr>
        </p:nvGraphicFramePr>
        <p:xfrm>
          <a:off x="457200" y="4370473"/>
          <a:ext cx="8204200" cy="221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85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38540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Melapalayam,Tirunelveli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Strength- 54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123776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115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Kadayanallur,Tirunelveli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Strength- 107</a:t>
            </a:r>
          </a:p>
        </p:txBody>
      </p:sp>
      <p:sp>
        <p:nvSpPr>
          <p:cNvPr id="9" name="Rectangle 8"/>
          <p:cNvSpPr/>
          <p:nvPr/>
        </p:nvSpPr>
        <p:spPr>
          <a:xfrm>
            <a:off x="428596" y="4000504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9489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1829" y="2761565"/>
            <a:ext cx="5029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VIRUDHUNAGAR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9357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029981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hospital,Arupukottai,Virdhunagar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745346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524915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- 294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351262"/>
              </p:ext>
            </p:extLst>
          </p:nvPr>
        </p:nvGraphicFramePr>
        <p:xfrm>
          <a:off x="228600" y="4462806"/>
          <a:ext cx="8534400" cy="224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73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114811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hospital,Arupukottai,Virdhunagar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35288"/>
              </p:ext>
            </p:extLst>
          </p:nvPr>
        </p:nvGraphicFramePr>
        <p:xfrm>
          <a:off x="228599" y="609599"/>
          <a:ext cx="8610600" cy="6093784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2940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CM0419 : ENDOSCOPIC SINUS SURGERY-CHRONIC RHINO SINUSITIS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98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TN0587: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CM0410 : ADENOIDECTOMY - GROMET INSERTION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93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9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TN0580 : Adenoidectomy - Gromet Insertion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14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1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1487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06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881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hospital,Kariapatti,Virudhunagar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194817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68085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- 66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2108654"/>
              </p:ext>
            </p:extLst>
          </p:nvPr>
        </p:nvGraphicFramePr>
        <p:xfrm>
          <a:off x="381000" y="4462806"/>
          <a:ext cx="8458200" cy="224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82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260680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hospital,Kariapatti,Virudhunagar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45801"/>
              </p:ext>
            </p:extLst>
          </p:nvPr>
        </p:nvGraphicFramePr>
        <p:xfrm>
          <a:off x="228599" y="609599"/>
          <a:ext cx="8610600" cy="6118335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456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TN0622: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TN0622 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TN0620 : Laproscopic Assisted Vaginal Hysterectomy (LAVH)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TN0806 : URSL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TN0587 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CM0419 : ENDOSCOPIC SINUS SURGERY-CHRONIC RHINO SINUSITIS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6680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CM0475B 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81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TN0213: Cyclophosphamide/ Methotrexate / 5 Fluorouracil (CMF)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CM0778-A-I : WIDE EXICISION/ LUMPECTOMY - TUMORS OF BREAST -BENIGN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34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TN0462: Undescended Testis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CM0774 : LAPROSCOPIC ASSISTED VAGINAL HYSTERECTOMY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TN0889: Operation for Acute Intestinal Obstrucion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TN0620 : Laproscopic Assisted Vaginal Hysterectomy (LAVH)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7244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TN0587: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CM0576 : URETERO RENOSCOPIC LITHOTRIPSY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50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CM0287 : CONGENITAL HYDROCELE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803914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hospital,Sattur,Virudhunagar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905474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255510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- 94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8426066"/>
              </p:ext>
            </p:extLst>
          </p:nvPr>
        </p:nvGraphicFramePr>
        <p:xfrm>
          <a:off x="381000" y="4480948"/>
          <a:ext cx="8382000" cy="222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699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835580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hospital,Sattur,Virudhunagar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135855"/>
              </p:ext>
            </p:extLst>
          </p:nvPr>
        </p:nvGraphicFramePr>
        <p:xfrm>
          <a:off x="228599" y="609599"/>
          <a:ext cx="8610600" cy="6101728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326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96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TN0669: Massive Hemoptysis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143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TN0407: Dengue Shock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CM0626 A : DENGUE SHOCK SYNDROME -(ADULT/PAEDIATRICS)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57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TN0412: Acute Stridor/Foreign Body Obstruction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90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TN0648: Septic Shock (ICU Management)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TN0669 : Massive Hemoptysis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TN0407 : Dengue Shock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8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55203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hospital,Sivakasi,Virudhunagar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475463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22273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- 148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434533"/>
              </p:ext>
            </p:extLst>
          </p:nvPr>
        </p:nvGraphicFramePr>
        <p:xfrm>
          <a:off x="304800" y="4480948"/>
          <a:ext cx="8534400" cy="222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97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55392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Bhavani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513864"/>
              </p:ext>
            </p:extLst>
          </p:nvPr>
        </p:nvGraphicFramePr>
        <p:xfrm>
          <a:off x="457200" y="685801"/>
          <a:ext cx="8229600" cy="5943598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437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TN0317: Soft Tissue Injury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17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CM0219 D : TERM BABY HYPERBILIRUBINEMIA - Phototherapy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TN0862: Epigastric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Hystrectomy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CM0222 A : PRETERM BABY HYPERBILIRBINEMIA / EXCHANGE TRANSFUSION / WITH OR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282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TN0317 : Soft Tissue Injury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76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CM0223 A : TERM BABY - PNEUMONIA/BRONCHIOLITIS /TRANSIENT TACHYPNEA OF NEW BORN WITH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57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18754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hospital,Sivakasi,Virudhunagar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259099"/>
              </p:ext>
            </p:extLst>
          </p:nvPr>
        </p:nvGraphicFramePr>
        <p:xfrm>
          <a:off x="228599" y="609599"/>
          <a:ext cx="8610600" cy="6248401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595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328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TN0407: Dengue Shock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13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74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6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TN0314-a 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27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6844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hospital,Watrap,Virudhunagar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412385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591995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- 92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5788269"/>
              </p:ext>
            </p:extLst>
          </p:nvPr>
        </p:nvGraphicFramePr>
        <p:xfrm>
          <a:off x="381000" y="4462806"/>
          <a:ext cx="8382000" cy="224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665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53578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hospital,Watrap,Virudhunagar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36883"/>
              </p:ext>
            </p:extLst>
          </p:nvPr>
        </p:nvGraphicFramePr>
        <p:xfrm>
          <a:off x="228599" y="609599"/>
          <a:ext cx="8610600" cy="6146504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198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51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1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TN0402: Acute Pancreatitis/Acute Hepatitis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9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CM0815A : RECONSTRUCTIVE UPPER LIMB /HAND/LOWER LIMB/FOOT SURGERY FOLLOWING INFECTION, TRAUMA, BURNS, TUMORS/ MALIGNANCY, DEVELOPMENTAL INCLUDING DIABETIC FOOT - MILD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6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CM0475A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84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320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463615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Srivilliputhur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Virudhunagar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0968473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8453171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- 126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708335"/>
              </p:ext>
            </p:extLst>
          </p:nvPr>
        </p:nvGraphicFramePr>
        <p:xfrm>
          <a:off x="304800" y="4462806"/>
          <a:ext cx="8458200" cy="224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342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22041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Srivilliputhur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Virudhunagar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78109"/>
              </p:ext>
            </p:extLst>
          </p:nvPr>
        </p:nvGraphicFramePr>
        <p:xfrm>
          <a:off x="228599" y="609599"/>
          <a:ext cx="8610600" cy="6172200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60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35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CM0475A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CM0626 A : DENGUE SHOCK SYNDROME -(ADULT/PAEDIATRICS)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9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9098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TN0889: Operation for Acute Intestinal Obstrucion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26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549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TN0402: Acute Pancreatitis/Acute Hepatitis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TN0710 : Hemorrhagic Stroke/Strokes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TN0402 : Acute Pancreatitis/Acute Hepatitis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223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323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TN0407: Dengue Shock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9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336170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Thiruthangal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Virudhunagar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5757370"/>
              </p:ext>
            </p:extLst>
          </p:nvPr>
        </p:nvGraphicFramePr>
        <p:xfrm>
          <a:off x="228599" y="609600"/>
          <a:ext cx="8610601" cy="1408458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089216"/>
              </p:ext>
            </p:extLst>
          </p:nvPr>
        </p:nvGraphicFramePr>
        <p:xfrm>
          <a:off x="228600" y="2482051"/>
          <a:ext cx="8610600" cy="125490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- 60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00114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solidFill>
                  <a:srgbClr val="FF0000"/>
                </a:solidFill>
              </a:rPr>
              <a:t>Emp</a:t>
            </a:r>
            <a:r>
              <a:rPr lang="en-IN" sz="2400" b="1" dirty="0" smtClean="0">
                <a:solidFill>
                  <a:srgbClr val="FF0000"/>
                </a:solidFill>
              </a:rPr>
              <a:t> Date – 05-Apr-17</a:t>
            </a:r>
            <a:endParaRPr lang="en-I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912619"/>
              </p:ext>
            </p:extLst>
          </p:nvPr>
        </p:nvGraphicFramePr>
        <p:xfrm>
          <a:off x="2019300" y="152400"/>
          <a:ext cx="60579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579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Govt.Hd.Quarters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Hosp,Rajapalayam,Virudhunagar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91904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11522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- 132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389036"/>
              </p:ext>
            </p:extLst>
          </p:nvPr>
        </p:nvGraphicFramePr>
        <p:xfrm>
          <a:off x="304800" y="4480948"/>
          <a:ext cx="8534400" cy="2224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86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2349680"/>
              </p:ext>
            </p:extLst>
          </p:nvPr>
        </p:nvGraphicFramePr>
        <p:xfrm>
          <a:off x="1828800" y="152400"/>
          <a:ext cx="60960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Govt.Hd.Quarters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Hosp,Rajapalayam,Virudhunagar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96782"/>
              </p:ext>
            </p:extLst>
          </p:nvPr>
        </p:nvGraphicFramePr>
        <p:xfrm>
          <a:off x="228599" y="609599"/>
          <a:ext cx="8610600" cy="6175764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486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TN0692 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48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CM0491 : CONGESTIVE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07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TN0889: Operation for Acute Intestinal Obstrucion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TN0670 : Acute Pancreatitis (Mild)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TN0650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5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6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CM0501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60177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95788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43190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- 462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078371"/>
              </p:ext>
            </p:extLst>
          </p:nvPr>
        </p:nvGraphicFramePr>
        <p:xfrm>
          <a:off x="304800" y="4462806"/>
          <a:ext cx="8458200" cy="224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74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85010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Hospital,Virudhunagar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624281"/>
              </p:ext>
            </p:extLst>
          </p:nvPr>
        </p:nvGraphicFramePr>
        <p:xfrm>
          <a:off x="228599" y="609599"/>
          <a:ext cx="8610600" cy="6169502"/>
        </p:xfrm>
        <a:graphic>
          <a:graphicData uri="http://schemas.openxmlformats.org/drawingml/2006/table">
            <a:tbl>
              <a:tblPr/>
              <a:tblGrid>
                <a:gridCol w="712602"/>
                <a:gridCol w="3563006"/>
                <a:gridCol w="712602"/>
                <a:gridCol w="2909788"/>
                <a:gridCol w="712602"/>
              </a:tblGrid>
              <a:tr h="2339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- 5H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</a:t>
                      </a: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- 6H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TN0701: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6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TN0407: Dengue Shock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21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600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707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8411" marR="8411" marT="841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4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979301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Gobichettipalayam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05402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- 143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231884"/>
              </p:ext>
            </p:extLst>
          </p:nvPr>
        </p:nvGraphicFramePr>
        <p:xfrm>
          <a:off x="457199" y="685800"/>
          <a:ext cx="8204202" cy="1219199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1"/>
                <a:gridCol w="903312"/>
                <a:gridCol w="977703"/>
                <a:gridCol w="998957"/>
                <a:gridCol w="1052093"/>
              </a:tblGrid>
              <a:tr h="2732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09375"/>
              </p:ext>
            </p:extLst>
          </p:nvPr>
        </p:nvGraphicFramePr>
        <p:xfrm>
          <a:off x="457201" y="2286000"/>
          <a:ext cx="8204199" cy="1295400"/>
        </p:xfrm>
        <a:graphic>
          <a:graphicData uri="http://schemas.openxmlformats.org/drawingml/2006/table">
            <a:tbl>
              <a:tblPr/>
              <a:tblGrid>
                <a:gridCol w="1002918"/>
                <a:gridCol w="998808"/>
                <a:gridCol w="1159110"/>
                <a:gridCol w="1233096"/>
                <a:gridCol w="1109787"/>
                <a:gridCol w="1750997"/>
                <a:gridCol w="949483"/>
              </a:tblGrid>
              <a:tr h="2903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8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05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980537"/>
              </p:ext>
            </p:extLst>
          </p:nvPr>
        </p:nvGraphicFramePr>
        <p:xfrm>
          <a:off x="457200" y="4370473"/>
          <a:ext cx="8204200" cy="2258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91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896427"/>
              </p:ext>
            </p:extLst>
          </p:nvPr>
        </p:nvGraphicFramePr>
        <p:xfrm>
          <a:off x="2019300" y="152400"/>
          <a:ext cx="56769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769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Kallamanayakanpati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Virudhunagar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480457"/>
              </p:ext>
            </p:extLst>
          </p:nvPr>
        </p:nvGraphicFramePr>
        <p:xfrm>
          <a:off x="228599" y="609600"/>
          <a:ext cx="8610601" cy="1408458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89815"/>
              </p:ext>
            </p:extLst>
          </p:nvPr>
        </p:nvGraphicFramePr>
        <p:xfrm>
          <a:off x="228600" y="2482051"/>
          <a:ext cx="8610600" cy="125490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- 60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00114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solidFill>
                  <a:srgbClr val="FF0000"/>
                </a:solidFill>
              </a:rPr>
              <a:t>Emp</a:t>
            </a:r>
            <a:r>
              <a:rPr lang="en-IN" sz="2400" b="1" dirty="0" smtClean="0">
                <a:solidFill>
                  <a:srgbClr val="FF0000"/>
                </a:solidFill>
              </a:rPr>
              <a:t> Date – 05-Apr-17</a:t>
            </a:r>
            <a:endParaRPr lang="en-I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90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5107" y="2286000"/>
            <a:ext cx="72390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  </a:t>
            </a:r>
            <a:r>
              <a:rPr lang="en-US" sz="4800" b="1" i="1" dirty="0" smtClean="0"/>
              <a:t>Top 20 Procedure    	      Performance</a:t>
            </a:r>
            <a:endParaRPr lang="en-US" sz="4800" b="1" i="1" dirty="0"/>
          </a:p>
        </p:txBody>
      </p:sp>
    </p:spTree>
    <p:extLst>
      <p:ext uri="{BB962C8B-B14F-4D97-AF65-F5344CB8AC3E}">
        <p14:creationId xmlns:p14="http://schemas.microsoft.com/office/powerpoint/2010/main" val="29649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634972"/>
              </p:ext>
            </p:extLst>
          </p:nvPr>
        </p:nvGraphicFramePr>
        <p:xfrm>
          <a:off x="1219200" y="152400"/>
          <a:ext cx="63627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627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TOP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 PROCEDURE 11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449415"/>
              </p:ext>
            </p:extLst>
          </p:nvPr>
        </p:nvGraphicFramePr>
        <p:xfrm>
          <a:off x="381000" y="473624"/>
          <a:ext cx="8534401" cy="6384376"/>
        </p:xfrm>
        <a:graphic>
          <a:graphicData uri="http://schemas.openxmlformats.org/drawingml/2006/table">
            <a:tbl>
              <a:tblPr/>
              <a:tblGrid>
                <a:gridCol w="515279"/>
                <a:gridCol w="3820747"/>
                <a:gridCol w="825910"/>
                <a:gridCol w="825910"/>
                <a:gridCol w="894735"/>
                <a:gridCol w="825910"/>
                <a:gridCol w="825910"/>
              </a:tblGrid>
              <a:tr h="24047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67" marR="5567" marT="5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Procedure Name</a:t>
                      </a:r>
                    </a:p>
                  </a:txBody>
                  <a:tcPr marL="5567" marR="5567" marT="5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Over-All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DMS.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</a:t>
                      </a:r>
                      <a:r>
                        <a:rPr lang="en-US" sz="12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Crores</a:t>
                      </a:r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Crores 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TN0702: Maintenance </a:t>
                      </a:r>
                      <a:r>
                        <a:rPr lang="en-US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Haemodialysis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For CRF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294955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234.60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89956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TN0806: URSL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46903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81.89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TN0244: Palliative Chemotherapy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35165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TN0002: PTCA with </a:t>
                      </a:r>
                      <a:r>
                        <a:rPr lang="en-US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Baremetal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Stent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34848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235.88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TN0895: Chronic Hepatitis B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34415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29073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14421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28828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51.82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TN0371: </a:t>
                      </a:r>
                      <a:r>
                        <a:rPr lang="en-US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Toal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Knee Replacement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28292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184.94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640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25718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17187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66.83%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TN0231: Cervical Cancer Weekly Cisplatin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25023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5.03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24279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24263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9380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TN0212: Paclitaxel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24162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TN0210: 5- Fluorouracil A-C (FAC)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24090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8.98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</a:t>
                      </a:r>
                      <a:r>
                        <a:rPr lang="en-US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Humerus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Both Bones of </a:t>
                      </a:r>
                      <a:r>
                        <a:rPr lang="en-US" sz="12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Forarm</a:t>
                      </a:r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Both Bones of Leg)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21770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TN0219: Cisplatin- 5Fu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21499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TN0259: CML Curable T. Imatinib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21458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TN0020: Coronary Bypass Surgery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20052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183.96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272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TN0620: Laproscopic Assisted Vaginal Hysterectomy (LAVH)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19177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27.96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86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Procedures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1088537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2643.36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78522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131.62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959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1,962,463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4,010.04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166,688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243.40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9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10922"/>
              </p:ext>
            </p:extLst>
          </p:nvPr>
        </p:nvGraphicFramePr>
        <p:xfrm>
          <a:off x="1219200" y="152400"/>
          <a:ext cx="69342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342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 WISE - TOP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20 PROCEDURE 11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789579"/>
              </p:ext>
            </p:extLst>
          </p:nvPr>
        </p:nvGraphicFramePr>
        <p:xfrm>
          <a:off x="228600" y="533401"/>
          <a:ext cx="8686797" cy="6246042"/>
        </p:xfrm>
        <a:graphic>
          <a:graphicData uri="http://schemas.openxmlformats.org/drawingml/2006/table">
            <a:tbl>
              <a:tblPr/>
              <a:tblGrid>
                <a:gridCol w="525372"/>
                <a:gridCol w="4024857"/>
                <a:gridCol w="758371"/>
                <a:gridCol w="827314"/>
                <a:gridCol w="896257"/>
                <a:gridCol w="827313"/>
                <a:gridCol w="827313"/>
              </a:tblGrid>
              <a:tr h="23655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/>
                        </a:rPr>
                        <a:t>S.No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/>
                      </a:endParaRPr>
                    </a:p>
                  </a:txBody>
                  <a:tcPr marL="5567" marR="5567" marT="5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Procedure Name</a:t>
                      </a:r>
                    </a:p>
                  </a:txBody>
                  <a:tcPr marL="5567" marR="5567" marT="556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Over-All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(DMS Only)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Per 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6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Crores 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Crores 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en-US" sz="125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89956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72.28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20384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16.41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22.66%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107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25718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34.23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17187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21.15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66.83%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29073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35.88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14421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16.14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49.60%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24263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50.49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9380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18.05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38.66%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294955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234.60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2.91%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17692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15.77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8194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7.02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46.31%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24279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44.75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7705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14.47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31.74%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15327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42.36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7247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47.28%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17156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20.64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6180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36.02%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21770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33.35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4938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22.68%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28828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51.82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14.95%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10690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3210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30.03%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10176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14.89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31.34%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9216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25.28%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TN0587: Endoscopic Sinus Surgery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11092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16.54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3.36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20.47%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964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3949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8.01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1891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3.86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47.89%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15584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35.32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4.06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11.61%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3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TN0641: Acute Severe Asthma with Acute Respiratory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4452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2.84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39.60%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71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TN0580: Adenoidectomy - Gromet Insertion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6033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6.03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28.15%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03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5567" marR="5567" marT="55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3488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6.80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1540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2.78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44.15%</a:t>
                      </a:r>
                    </a:p>
                  </a:txBody>
                  <a:tcPr marL="9525" marR="9525" marT="9525" marB="0" anchor="b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11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74144"/>
              </p:ext>
            </p:extLst>
          </p:nvPr>
        </p:nvGraphicFramePr>
        <p:xfrm>
          <a:off x="1600200" y="2286000"/>
          <a:ext cx="609600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6000"/>
              </a:tblGrid>
              <a:tr h="1600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Thank</a:t>
                      </a:r>
                      <a:r>
                        <a:rPr lang="en-US" sz="80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 You</a:t>
                      </a:r>
                      <a:endParaRPr lang="en-US" sz="80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7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549549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Gobichettipalayam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32065"/>
              </p:ext>
            </p:extLst>
          </p:nvPr>
        </p:nvGraphicFramePr>
        <p:xfrm>
          <a:off x="457200" y="685803"/>
          <a:ext cx="8229600" cy="5943596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41919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TN0870: Lap.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Appendicectomy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0902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TN0317: Soft Tissue Injury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 : Surgical Correction of Longbone Fracture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TN0279: Upto-40% Mixed Burns (With Surgeries)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4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TN0974: Lap.Cholecystectomy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725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CM0923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353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CM0186B : IMPLANT EXIT- PLATES (SPINE IMPLANTS/OTHER MAJOR IMPLANT)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6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83366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Hospital,Erode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0743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- 608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557986"/>
              </p:ext>
            </p:extLst>
          </p:nvPr>
        </p:nvGraphicFramePr>
        <p:xfrm>
          <a:off x="457201" y="685800"/>
          <a:ext cx="8222342" cy="1447801"/>
        </p:xfrm>
        <a:graphic>
          <a:graphicData uri="http://schemas.openxmlformats.org/drawingml/2006/table">
            <a:tbl>
              <a:tblPr/>
              <a:tblGrid>
                <a:gridCol w="1192877"/>
                <a:gridCol w="1192877"/>
                <a:gridCol w="830756"/>
                <a:gridCol w="1065072"/>
                <a:gridCol w="905309"/>
                <a:gridCol w="979865"/>
                <a:gridCol w="1001166"/>
                <a:gridCol w="1054420"/>
              </a:tblGrid>
              <a:tr h="33092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77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36.45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026954"/>
              </p:ext>
            </p:extLst>
          </p:nvPr>
        </p:nvGraphicFramePr>
        <p:xfrm>
          <a:off x="460829" y="2438400"/>
          <a:ext cx="8222341" cy="1371596"/>
        </p:xfrm>
        <a:graphic>
          <a:graphicData uri="http://schemas.openxmlformats.org/drawingml/2006/table">
            <a:tbl>
              <a:tblPr/>
              <a:tblGrid>
                <a:gridCol w="1005136"/>
                <a:gridCol w="1001017"/>
                <a:gridCol w="1161673"/>
                <a:gridCol w="1235823"/>
                <a:gridCol w="1112241"/>
                <a:gridCol w="1754869"/>
                <a:gridCol w="951582"/>
              </a:tblGrid>
              <a:tr h="3135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7896245"/>
              </p:ext>
            </p:extLst>
          </p:nvPr>
        </p:nvGraphicFramePr>
        <p:xfrm>
          <a:off x="457201" y="4488206"/>
          <a:ext cx="8222342" cy="2133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6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269199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Hospital,Erode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052550"/>
              </p:ext>
            </p:extLst>
          </p:nvPr>
        </p:nvGraphicFramePr>
        <p:xfrm>
          <a:off x="457200" y="685795"/>
          <a:ext cx="8229600" cy="5943604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3790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077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809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TN0389: Term Baby With Persistent Pulmonary Hypertension/Meconium Aspiration Syndrome/Mechanical Ventilation/with or Without- Clinical Sepsis/with or without-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Hyperbilirubinemia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with or without Perinatal Asphyxia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04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CM0778-A-I : WIDE EXICISION/ LUMPECTOMY - TUMORS OF BREAST -BENIGN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603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413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877284"/>
              </p:ext>
            </p:extLst>
          </p:nvPr>
        </p:nvGraphicFramePr>
        <p:xfrm>
          <a:off x="304800" y="152400"/>
          <a:ext cx="8610600" cy="61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06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District Wise DMS Hospital Performance 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 Crore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357744"/>
              </p:ext>
            </p:extLst>
          </p:nvPr>
        </p:nvGraphicFramePr>
        <p:xfrm>
          <a:off x="228600" y="914400"/>
          <a:ext cx="8610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19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535359"/>
              </p:ext>
            </p:extLst>
          </p:nvPr>
        </p:nvGraphicFramePr>
        <p:xfrm>
          <a:off x="2019300" y="152400"/>
          <a:ext cx="5524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5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Hospital,Anthiyur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- 60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92647"/>
              </p:ext>
            </p:extLst>
          </p:nvPr>
        </p:nvGraphicFramePr>
        <p:xfrm>
          <a:off x="469900" y="914400"/>
          <a:ext cx="8204200" cy="1157654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0"/>
                <a:gridCol w="903312"/>
                <a:gridCol w="977703"/>
                <a:gridCol w="998956"/>
                <a:gridCol w="1052093"/>
              </a:tblGrid>
              <a:tr h="330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03325"/>
              </p:ext>
            </p:extLst>
          </p:nvPr>
        </p:nvGraphicFramePr>
        <p:xfrm>
          <a:off x="478734" y="2438400"/>
          <a:ext cx="8175409" cy="1157654"/>
        </p:xfrm>
        <a:graphic>
          <a:graphicData uri="http://schemas.openxmlformats.org/drawingml/2006/table">
            <a:tbl>
              <a:tblPr/>
              <a:tblGrid>
                <a:gridCol w="999398"/>
                <a:gridCol w="995303"/>
                <a:gridCol w="1155043"/>
                <a:gridCol w="1228770"/>
                <a:gridCol w="1105891"/>
                <a:gridCol w="1744853"/>
                <a:gridCol w="946151"/>
              </a:tblGrid>
              <a:tr h="330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" y="4008789"/>
            <a:ext cx="26597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Emp</a:t>
            </a:r>
            <a:r>
              <a:rPr lang="en-IN" b="1" dirty="0">
                <a:solidFill>
                  <a:srgbClr val="FF0000"/>
                </a:solidFill>
              </a:rPr>
              <a:t> Date- 20-04-2017</a:t>
            </a:r>
          </a:p>
        </p:txBody>
      </p:sp>
    </p:spTree>
    <p:extLst>
      <p:ext uri="{BB962C8B-B14F-4D97-AF65-F5344CB8AC3E}">
        <p14:creationId xmlns:p14="http://schemas.microsoft.com/office/powerpoint/2010/main" val="102338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823893"/>
              </p:ext>
            </p:extLst>
          </p:nvPr>
        </p:nvGraphicFramePr>
        <p:xfrm>
          <a:off x="2019300" y="152400"/>
          <a:ext cx="5524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5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Hospital,Perundurai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Emp</a:t>
            </a:r>
            <a:r>
              <a:rPr lang="en-IN" b="1" dirty="0">
                <a:solidFill>
                  <a:srgbClr val="FF0000"/>
                </a:solidFill>
              </a:rPr>
              <a:t> Date- 20-04-2017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2600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- 60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89892"/>
              </p:ext>
            </p:extLst>
          </p:nvPr>
        </p:nvGraphicFramePr>
        <p:xfrm>
          <a:off x="469900" y="914400"/>
          <a:ext cx="8204200" cy="1157654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0"/>
                <a:gridCol w="903312"/>
                <a:gridCol w="977703"/>
                <a:gridCol w="998956"/>
                <a:gridCol w="1052093"/>
              </a:tblGrid>
              <a:tr h="330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06969"/>
              </p:ext>
            </p:extLst>
          </p:nvPr>
        </p:nvGraphicFramePr>
        <p:xfrm>
          <a:off x="478734" y="2438400"/>
          <a:ext cx="8175409" cy="1157654"/>
        </p:xfrm>
        <a:graphic>
          <a:graphicData uri="http://schemas.openxmlformats.org/drawingml/2006/table">
            <a:tbl>
              <a:tblPr/>
              <a:tblGrid>
                <a:gridCol w="999398"/>
                <a:gridCol w="995303"/>
                <a:gridCol w="1155043"/>
                <a:gridCol w="1228770"/>
                <a:gridCol w="1105891"/>
                <a:gridCol w="1744853"/>
                <a:gridCol w="946151"/>
              </a:tblGrid>
              <a:tr h="330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4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65901"/>
              </p:ext>
            </p:extLst>
          </p:nvPr>
        </p:nvGraphicFramePr>
        <p:xfrm>
          <a:off x="2019300" y="152400"/>
          <a:ext cx="5524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245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Hospital,Sathyamangalam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Erode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- 120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85500"/>
              </p:ext>
            </p:extLst>
          </p:nvPr>
        </p:nvGraphicFramePr>
        <p:xfrm>
          <a:off x="469900" y="914400"/>
          <a:ext cx="8204200" cy="1157654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0"/>
                <a:gridCol w="903312"/>
                <a:gridCol w="977703"/>
                <a:gridCol w="998956"/>
                <a:gridCol w="1052093"/>
              </a:tblGrid>
              <a:tr h="330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187139"/>
              </p:ext>
            </p:extLst>
          </p:nvPr>
        </p:nvGraphicFramePr>
        <p:xfrm>
          <a:off x="478734" y="2438400"/>
          <a:ext cx="8175409" cy="1157654"/>
        </p:xfrm>
        <a:graphic>
          <a:graphicData uri="http://schemas.openxmlformats.org/drawingml/2006/table">
            <a:tbl>
              <a:tblPr/>
              <a:tblGrid>
                <a:gridCol w="999398"/>
                <a:gridCol w="995303"/>
                <a:gridCol w="1155043"/>
                <a:gridCol w="1228770"/>
                <a:gridCol w="1105891"/>
                <a:gridCol w="1744853"/>
                <a:gridCol w="946151"/>
              </a:tblGrid>
              <a:tr h="33075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6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Emp</a:t>
            </a:r>
            <a:r>
              <a:rPr lang="en-IN" b="1" dirty="0">
                <a:solidFill>
                  <a:srgbClr val="FF0000"/>
                </a:solidFill>
              </a:rPr>
              <a:t> Date- 20-04-2017</a:t>
            </a:r>
          </a:p>
        </p:txBody>
      </p:sp>
    </p:spTree>
    <p:extLst>
      <p:ext uri="{BB962C8B-B14F-4D97-AF65-F5344CB8AC3E}">
        <p14:creationId xmlns:p14="http://schemas.microsoft.com/office/powerpoint/2010/main" val="273817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KANYAKUMARI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4484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849171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Bhoothapandi,Kanyakumari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428596" y="4500570"/>
          <a:ext cx="835824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Strength- 73</a:t>
            </a:r>
          </a:p>
        </p:txBody>
      </p:sp>
    </p:spTree>
    <p:extLst>
      <p:ext uri="{BB962C8B-B14F-4D97-AF65-F5344CB8AC3E}">
        <p14:creationId xmlns:p14="http://schemas.microsoft.com/office/powerpoint/2010/main" val="168969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8586882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Bhoothapandi,Kanyakumari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9" y="614299"/>
          <a:ext cx="8572563" cy="5928200"/>
        </p:xfrm>
        <a:graphic>
          <a:graphicData uri="http://schemas.openxmlformats.org/drawingml/2006/table">
            <a:tbl>
              <a:tblPr/>
              <a:tblGrid>
                <a:gridCol w="571388"/>
                <a:gridCol w="3193671"/>
                <a:gridCol w="591782"/>
                <a:gridCol w="3521894"/>
                <a:gridCol w="693828"/>
              </a:tblGrid>
              <a:tr h="209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TN0643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CM0501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96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TN0701: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4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TN0673: Cirrhosis with Hepatic Encephalopathy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TN0698 : Acute Renal Failure-(ARF)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48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TN0661: Bronchiectasis with Repeated Hospitalisation &gt; 6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CM0921D : EPIGASTRIC HERNIA/UMBILICAL HERNIA - WITH MESH - OPEN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TN0893: Cirrhosis of Liver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CM0778-A-I : WIDE EXICISION/ LUMPECTOMY - TUMORS OF BREAST -BENIGN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4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9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88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948730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hospital,kulithurai,Kanyakumari,TN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00570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Strength- 132</a:t>
            </a:r>
          </a:p>
        </p:txBody>
      </p:sp>
    </p:spTree>
    <p:extLst>
      <p:ext uri="{BB962C8B-B14F-4D97-AF65-F5344CB8AC3E}">
        <p14:creationId xmlns:p14="http://schemas.microsoft.com/office/powerpoint/2010/main" val="329255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235595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hospital,kulithurai,Kanyakumari,TN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9" y="614299"/>
          <a:ext cx="8572561" cy="6063245"/>
        </p:xfrm>
        <a:graphic>
          <a:graphicData uri="http://schemas.openxmlformats.org/drawingml/2006/table">
            <a:tbl>
              <a:tblPr/>
              <a:tblGrid>
                <a:gridCol w="571388"/>
                <a:gridCol w="3193670"/>
                <a:gridCol w="591782"/>
                <a:gridCol w="3521893"/>
                <a:gridCol w="693828"/>
              </a:tblGrid>
              <a:tr h="2151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TN0895: Chronic Hepatitis 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CM0491 : CONGESTIVE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5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TN0316-e : Amputation of Toes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TN0893 : Cirrhosis of Liver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6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TN0863: Femoral Hernia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CM0820-III : AMPUTATION OF ANY SITE / ANY CAUSE WITHOUT PROSTHESIS (fingers, toes and small joints)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0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CM0623-I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6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644451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Hospital,Kanyakumari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500570"/>
          <a:ext cx="86439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Strength- 154</a:t>
            </a:r>
          </a:p>
        </p:txBody>
      </p:sp>
    </p:spTree>
    <p:extLst>
      <p:ext uri="{BB962C8B-B14F-4D97-AF65-F5344CB8AC3E}">
        <p14:creationId xmlns:p14="http://schemas.microsoft.com/office/powerpoint/2010/main" val="4818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042786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Hospital,Kanyakumari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9" y="614299"/>
          <a:ext cx="8572561" cy="5994654"/>
        </p:xfrm>
        <a:graphic>
          <a:graphicData uri="http://schemas.openxmlformats.org/drawingml/2006/table">
            <a:tbl>
              <a:tblPr/>
              <a:tblGrid>
                <a:gridCol w="571388"/>
                <a:gridCol w="3193670"/>
                <a:gridCol w="591782"/>
                <a:gridCol w="3521893"/>
                <a:gridCol w="693828"/>
              </a:tblGrid>
              <a:tr h="213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FP0073 : COPD Respiratory Failure (infective exacerbation) (First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Otr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CM0522 : ACUTE RESPIRATORY FAILURE (WITHOUT VENTILATOR)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97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TN0664 : Acute Respiratory Failure (Without Ventilator)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55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8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FP0073-a : COPD Respiratory Failure (infective exacerbation) (Next 3 Qtrs)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4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TN0661: Bronchiectasis with Repeated Hospitalisation &gt; 6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TN0893: Cirrhosis of Liver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 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0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444223"/>
              </p:ext>
            </p:extLst>
          </p:nvPr>
        </p:nvGraphicFramePr>
        <p:xfrm>
          <a:off x="304800" y="152400"/>
          <a:ext cx="86106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06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  - Top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30 Hospitals 11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 Crore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614333"/>
              </p:ext>
            </p:extLst>
          </p:nvPr>
        </p:nvGraphicFramePr>
        <p:xfrm>
          <a:off x="152400" y="533400"/>
          <a:ext cx="8839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4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101827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Kulasekaram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Kanyakumari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388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Strength- 60</a:t>
            </a:r>
          </a:p>
        </p:txBody>
      </p:sp>
    </p:spTree>
    <p:extLst>
      <p:ext uri="{BB962C8B-B14F-4D97-AF65-F5344CB8AC3E}">
        <p14:creationId xmlns:p14="http://schemas.microsoft.com/office/powerpoint/2010/main" val="40453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 MADURAI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3238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6764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Thirumangalam, Madurai 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357694"/>
          <a:ext cx="842968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Strength- 145</a:t>
            </a:r>
          </a:p>
        </p:txBody>
      </p:sp>
    </p:spTree>
    <p:extLst>
      <p:ext uri="{BB962C8B-B14F-4D97-AF65-F5344CB8AC3E}">
        <p14:creationId xmlns:p14="http://schemas.microsoft.com/office/powerpoint/2010/main" val="256687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699830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Thirumangalam, Madurai 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9" y="614299"/>
          <a:ext cx="8644000" cy="6045414"/>
        </p:xfrm>
        <a:graphic>
          <a:graphicData uri="http://schemas.openxmlformats.org/drawingml/2006/table">
            <a:tbl>
              <a:tblPr/>
              <a:tblGrid>
                <a:gridCol w="576150"/>
                <a:gridCol w="3220284"/>
                <a:gridCol w="596714"/>
                <a:gridCol w="3551242"/>
                <a:gridCol w="699610"/>
              </a:tblGrid>
              <a:tr h="2150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46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TN0617: Rupture Uterus with Tubectomy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60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08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 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TN0654: Snake Bite Requiring Ventilator Support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6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TN0279: Upto-40% Mixed Burns (With Surgeries)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18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734194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hospital,Melur,Madurai,TN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357694"/>
          <a:ext cx="850112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Strength- 108</a:t>
            </a:r>
          </a:p>
        </p:txBody>
      </p:sp>
    </p:spTree>
    <p:extLst>
      <p:ext uri="{BB962C8B-B14F-4D97-AF65-F5344CB8AC3E}">
        <p14:creationId xmlns:p14="http://schemas.microsoft.com/office/powerpoint/2010/main" val="94046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281645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hospital,Melur,Madurai,TN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2" cy="6113068"/>
        </p:xfrm>
        <a:graphic>
          <a:graphicData uri="http://schemas.openxmlformats.org/drawingml/2006/table">
            <a:tbl>
              <a:tblPr/>
              <a:tblGrid>
                <a:gridCol w="576150"/>
                <a:gridCol w="3220285"/>
                <a:gridCol w="596714"/>
                <a:gridCol w="3551243"/>
                <a:gridCol w="699610"/>
              </a:tblGrid>
              <a:tr h="2112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Humerus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Both Bones of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Forarm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442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 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58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TN0587 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TN0670: Acute Pancreatitis (Mild)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CM0419 : ENDOSCOPIC SINUS SURGERY-CHRONIC RHINO SINUSITIS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32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TN0863: Femoral Hernia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60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TN0710: Hemorrhagic Stroke/Strokes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0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10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02160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Hospital,Madurai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64399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Strength- 185</a:t>
            </a:r>
          </a:p>
        </p:txBody>
      </p:sp>
    </p:spTree>
    <p:extLst>
      <p:ext uri="{BB962C8B-B14F-4D97-AF65-F5344CB8AC3E}">
        <p14:creationId xmlns:p14="http://schemas.microsoft.com/office/powerpoint/2010/main" val="41426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753554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Hospital,Madurai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572564" cy="6120542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1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TN0637: Abdominal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Hystrectomy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9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TN0617: Rupture Uterus with Tubectomy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TN0617 : Rupture Uterus with Tubectomy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89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CM0227 A : PRETERM BABY RDS WITHOUT SURFACTANT WITH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TN0315-b: Non-Union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15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243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84206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PERAIYUR, Madurai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357694"/>
          <a:ext cx="8572560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Strength- 132</a:t>
            </a:r>
          </a:p>
        </p:txBody>
      </p:sp>
    </p:spTree>
    <p:extLst>
      <p:ext uri="{BB962C8B-B14F-4D97-AF65-F5344CB8AC3E}">
        <p14:creationId xmlns:p14="http://schemas.microsoft.com/office/powerpoint/2010/main" val="32914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668212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PERAIYUR, Madurai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3" cy="5948010"/>
        </p:xfrm>
        <a:graphic>
          <a:graphicData uri="http://schemas.openxmlformats.org/drawingml/2006/table">
            <a:tbl>
              <a:tblPr/>
              <a:tblGrid>
                <a:gridCol w="576150"/>
                <a:gridCol w="3220286"/>
                <a:gridCol w="596714"/>
                <a:gridCol w="3551243"/>
                <a:gridCol w="699610"/>
              </a:tblGrid>
              <a:tr h="2019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TN0642: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Copd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TN0654 : Snake Bite Requiring Ventilator Support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TN0587: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CM0502 : REQUIRING VENTILATORY SUPPORT -OP POISIONING / METABOLIC COMA/SCORPION STING/ SNAKE BITE / BITES &amp; STINGS (PER DAY)- MAX 7 DAYS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003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TN0654: Snake Bite Requiring Ventilator Support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CM0502 : REQUIRING VENTILATORY SUPPORT -OP POISIONING / METABOLIC COMA/SCORPION STING/ SNAKE BITE / BITES &amp; STINGS - MAX 7 DAYS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TN0408: Snake Bite Requiring Ventilator Assistance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34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TN0806: URSL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45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TN0661: Bronchiectasis with Repeated Hospitalisation &gt; 6 Per Year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TN0571: Mastoidectomy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0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TN0858: Total Thyroidectomy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TN0836: Transurethral Resection of Prostate (TURP)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TN0580: Adenoidectomy - Gromet Insertion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10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144556"/>
              </p:ext>
            </p:extLst>
          </p:nvPr>
        </p:nvGraphicFramePr>
        <p:xfrm>
          <a:off x="533400" y="152400"/>
          <a:ext cx="8458200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582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  -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Upper 30 Hospitals 11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 Crore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1785676"/>
              </p:ext>
            </p:extLst>
          </p:nvPr>
        </p:nvGraphicFramePr>
        <p:xfrm>
          <a:off x="152400" y="533400"/>
          <a:ext cx="8839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95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23553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Vadipatti,Madurai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388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Strength- 48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18273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0232" y="2500306"/>
            <a:ext cx="545354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NAGAPATTINAM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01583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240870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Mayiladuthurai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643998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Strength- 324</a:t>
            </a:r>
          </a:p>
        </p:txBody>
      </p:sp>
    </p:spTree>
    <p:extLst>
      <p:ext uri="{BB962C8B-B14F-4D97-AF65-F5344CB8AC3E}">
        <p14:creationId xmlns:p14="http://schemas.microsoft.com/office/powerpoint/2010/main" val="19301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652046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Mayiladuthurai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74117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08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423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0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75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24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B : TERM BABY WITH CULTURE POSITIVE SEPSIS / CLINICAL SEPSIS WITH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57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TN0387: Preterm Baby/ Hyaline Membrane Disease Clinical/Culture Positive Sepsis/Hyperbilirubinemia Mechanical Ventilation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CM0982 : OP /ANY POISIONING - CONSERVATIVE MANAGEMENT OR WITHOUT VENTILATORY SUPPORT (ONLY WITH FIR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TN0858: Total Thyroidectomy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4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3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07606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64399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Strength- 545</a:t>
            </a:r>
          </a:p>
        </p:txBody>
      </p:sp>
    </p:spTree>
    <p:extLst>
      <p:ext uri="{BB962C8B-B14F-4D97-AF65-F5344CB8AC3E}">
        <p14:creationId xmlns:p14="http://schemas.microsoft.com/office/powerpoint/2010/main" val="174038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196738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89181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084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30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62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TN0302: Reconstructive Lower Limb Surgery Following Infection, Trauma, Tumors / Malignancy, Developmental Including Diabetic Foot - Moderate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19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0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23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75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6750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HOSPITAL,VEDARANYAM NAGAPATTINAM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357694"/>
          <a:ext cx="8429684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Strength- 83</a:t>
            </a:r>
          </a:p>
        </p:txBody>
      </p:sp>
    </p:spTree>
    <p:extLst>
      <p:ext uri="{BB962C8B-B14F-4D97-AF65-F5344CB8AC3E}">
        <p14:creationId xmlns:p14="http://schemas.microsoft.com/office/powerpoint/2010/main" val="20261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150168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HOSPITAL,VEDARANYAM NAGAPATTINAM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1" cy="6050616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04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TN0392: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Bronchiolitis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Broncho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5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TN0280: Upto-50%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4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80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TN0375 : Kerosene Ingestion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2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86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1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1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8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751647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Srikazhi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429132"/>
          <a:ext cx="857256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Strength- 212</a:t>
            </a:r>
          </a:p>
        </p:txBody>
      </p:sp>
    </p:spTree>
    <p:extLst>
      <p:ext uri="{BB962C8B-B14F-4D97-AF65-F5344CB8AC3E}">
        <p14:creationId xmlns:p14="http://schemas.microsoft.com/office/powerpoint/2010/main" val="111293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9597295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Srikazhi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</a:t>
                      </a: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85716" y="500042"/>
          <a:ext cx="8644002" cy="6215103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4"/>
                <a:gridCol w="699610"/>
              </a:tblGrid>
              <a:tr h="2308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Humerus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Both Bones of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Forarm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2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84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88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TN0316-e: Amputation of Toes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TN0344: Small Bone Fractures-K-Wiring (To Be Covered along with Other Injuries Only and not as Exclusive Procedure)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TN0973: Cholecystectomy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44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386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730052"/>
              </p:ext>
            </p:extLst>
          </p:nvPr>
        </p:nvGraphicFramePr>
        <p:xfrm>
          <a:off x="381000" y="152400"/>
          <a:ext cx="8534400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344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  - 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Middle Lower 30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11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18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</a:t>
                      </a:r>
                      <a:r>
                        <a:rPr lang="en-US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In Crore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1966706"/>
              </p:ext>
            </p:extLst>
          </p:nvPr>
        </p:nvGraphicFramePr>
        <p:xfrm>
          <a:off x="152400" y="533400"/>
          <a:ext cx="8839200" cy="617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1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87191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Karuppampulam,Nagapattinam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429388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Strength- 26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38182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1" y="2761564"/>
            <a:ext cx="487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NILGIRIS</a:t>
            </a:r>
          </a:p>
        </p:txBody>
      </p:sp>
    </p:spTree>
    <p:extLst>
      <p:ext uri="{BB962C8B-B14F-4D97-AF65-F5344CB8AC3E}">
        <p14:creationId xmlns:p14="http://schemas.microsoft.com/office/powerpoint/2010/main" val="96976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94703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Connoor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73486" y="3889492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- 134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41791"/>
              </p:ext>
            </p:extLst>
          </p:nvPr>
        </p:nvGraphicFramePr>
        <p:xfrm>
          <a:off x="457199" y="685800"/>
          <a:ext cx="8204202" cy="1219199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1"/>
                <a:gridCol w="903312"/>
                <a:gridCol w="977703"/>
                <a:gridCol w="998957"/>
                <a:gridCol w="1052093"/>
              </a:tblGrid>
              <a:tr h="27326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3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921691"/>
              </p:ext>
            </p:extLst>
          </p:nvPr>
        </p:nvGraphicFramePr>
        <p:xfrm>
          <a:off x="457201" y="2286001"/>
          <a:ext cx="8204199" cy="1371598"/>
        </p:xfrm>
        <a:graphic>
          <a:graphicData uri="http://schemas.openxmlformats.org/drawingml/2006/table">
            <a:tbl>
              <a:tblPr/>
              <a:tblGrid>
                <a:gridCol w="1002918"/>
                <a:gridCol w="998808"/>
                <a:gridCol w="1159110"/>
                <a:gridCol w="1233096"/>
                <a:gridCol w="1109787"/>
                <a:gridCol w="1750997"/>
                <a:gridCol w="949483"/>
              </a:tblGrid>
              <a:tr h="30742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75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7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3266744"/>
              </p:ext>
            </p:extLst>
          </p:nvPr>
        </p:nvGraphicFramePr>
        <p:xfrm>
          <a:off x="457200" y="4384986"/>
          <a:ext cx="8215086" cy="2168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331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641435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Connoor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8853640"/>
              </p:ext>
            </p:extLst>
          </p:nvPr>
        </p:nvGraphicFramePr>
        <p:xfrm>
          <a:off x="457200" y="685799"/>
          <a:ext cx="8229600" cy="5943600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4049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83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TN0159: Total Abdominal Hysterectomy(TAH) + Bilateral Salpingo Ophorectomy (BSO) + Bilateral Pelvic Lymph Node Dissection (BPLND) + Omentectomy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TN0398: Meningitis/Encephalitis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TN0853: Hemithyroidectomy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752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TN0196: Gastro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Jejunostomy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CM0206A : TOTAL HIP REPLACEMENT- CEMENTED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TN0973: Cholecystectomy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TN0318 : Arthrodesis of - Major Joints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92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TN0282: Upto-60%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TN0840: Branchial Cyst Excision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TN0398 : Meningitis/Encephalitis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68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TN0284: Above 60% Mixed Burns (With Surgeries)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TN0413 : Nehrotic Syndrome/Acute Glomerulo Nephritis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87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03510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54974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- 421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976556"/>
              </p:ext>
            </p:extLst>
          </p:nvPr>
        </p:nvGraphicFramePr>
        <p:xfrm>
          <a:off x="457199" y="685800"/>
          <a:ext cx="8204202" cy="1219201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1"/>
                <a:gridCol w="903312"/>
                <a:gridCol w="977703"/>
                <a:gridCol w="998957"/>
                <a:gridCol w="1052093"/>
              </a:tblGrid>
              <a:tr h="27867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22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38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40163"/>
              </p:ext>
            </p:extLst>
          </p:nvPr>
        </p:nvGraphicFramePr>
        <p:xfrm>
          <a:off x="457201" y="2286000"/>
          <a:ext cx="8204199" cy="1371599"/>
        </p:xfrm>
        <a:graphic>
          <a:graphicData uri="http://schemas.openxmlformats.org/drawingml/2006/table">
            <a:tbl>
              <a:tblPr/>
              <a:tblGrid>
                <a:gridCol w="1002918"/>
                <a:gridCol w="998808"/>
                <a:gridCol w="1159110"/>
                <a:gridCol w="1233096"/>
                <a:gridCol w="1109787"/>
                <a:gridCol w="1750997"/>
                <a:gridCol w="949483"/>
              </a:tblGrid>
              <a:tr h="31350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1622965"/>
              </p:ext>
            </p:extLst>
          </p:nvPr>
        </p:nvGraphicFramePr>
        <p:xfrm>
          <a:off x="457200" y="4370473"/>
          <a:ext cx="8204200" cy="218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6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05805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654852"/>
              </p:ext>
            </p:extLst>
          </p:nvPr>
        </p:nvGraphicFramePr>
        <p:xfrm>
          <a:off x="457200" y="609602"/>
          <a:ext cx="8229600" cy="6019797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4101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TN0580 : Adenoidectomy - Gromet Insertion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TN0580: Adenoidectomy - Gromet Insertion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TN0372: Total Hip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5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TN0587: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4698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TN0858: Total Thyroidectomy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79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66559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Gudalur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- 128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02587"/>
              </p:ext>
            </p:extLst>
          </p:nvPr>
        </p:nvGraphicFramePr>
        <p:xfrm>
          <a:off x="457199" y="685800"/>
          <a:ext cx="8204202" cy="1295400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1"/>
                <a:gridCol w="903312"/>
                <a:gridCol w="977703"/>
                <a:gridCol w="998957"/>
                <a:gridCol w="1052093"/>
              </a:tblGrid>
              <a:tr h="3657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35101"/>
              </p:ext>
            </p:extLst>
          </p:nvPr>
        </p:nvGraphicFramePr>
        <p:xfrm>
          <a:off x="457201" y="2438400"/>
          <a:ext cx="8204199" cy="1219201"/>
        </p:xfrm>
        <a:graphic>
          <a:graphicData uri="http://schemas.openxmlformats.org/drawingml/2006/table">
            <a:tbl>
              <a:tblPr/>
              <a:tblGrid>
                <a:gridCol w="1002918"/>
                <a:gridCol w="998808"/>
                <a:gridCol w="1159110"/>
                <a:gridCol w="1233096"/>
                <a:gridCol w="1109787"/>
                <a:gridCol w="1750997"/>
                <a:gridCol w="949483"/>
              </a:tblGrid>
              <a:tr h="3442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704269"/>
              </p:ext>
            </p:extLst>
          </p:nvPr>
        </p:nvGraphicFramePr>
        <p:xfrm>
          <a:off x="457200" y="4477320"/>
          <a:ext cx="8204200" cy="2075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92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627037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Gudalur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99035"/>
              </p:ext>
            </p:extLst>
          </p:nvPr>
        </p:nvGraphicFramePr>
        <p:xfrm>
          <a:off x="457200" y="685800"/>
          <a:ext cx="8229600" cy="5943604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68768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CM0841 A : ANY COAGULATION DISORDERS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350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2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8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87544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Kothagiri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4457" y="3908808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- 86</a:t>
            </a:r>
            <a:endParaRPr lang="en-IN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179552"/>
              </p:ext>
            </p:extLst>
          </p:nvPr>
        </p:nvGraphicFramePr>
        <p:xfrm>
          <a:off x="457199" y="685800"/>
          <a:ext cx="8204202" cy="1219201"/>
        </p:xfrm>
        <a:graphic>
          <a:graphicData uri="http://schemas.openxmlformats.org/drawingml/2006/table">
            <a:tbl>
              <a:tblPr/>
              <a:tblGrid>
                <a:gridCol w="1190247"/>
                <a:gridCol w="1190247"/>
                <a:gridCol w="828922"/>
                <a:gridCol w="1062721"/>
                <a:gridCol w="903312"/>
                <a:gridCol w="977703"/>
                <a:gridCol w="998957"/>
                <a:gridCol w="1052093"/>
              </a:tblGrid>
              <a:tr h="3442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4.25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42338"/>
              </p:ext>
            </p:extLst>
          </p:nvPr>
        </p:nvGraphicFramePr>
        <p:xfrm>
          <a:off x="457201" y="2438400"/>
          <a:ext cx="8204199" cy="1219201"/>
        </p:xfrm>
        <a:graphic>
          <a:graphicData uri="http://schemas.openxmlformats.org/drawingml/2006/table">
            <a:tbl>
              <a:tblPr/>
              <a:tblGrid>
                <a:gridCol w="1002918"/>
                <a:gridCol w="998808"/>
                <a:gridCol w="1159110"/>
                <a:gridCol w="1233096"/>
                <a:gridCol w="1109787"/>
                <a:gridCol w="1750997"/>
                <a:gridCol w="949483"/>
              </a:tblGrid>
              <a:tr h="344245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68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 Amt. (lac.)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No's.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012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736394"/>
              </p:ext>
            </p:extLst>
          </p:nvPr>
        </p:nvGraphicFramePr>
        <p:xfrm>
          <a:off x="457200" y="4370473"/>
          <a:ext cx="8186057" cy="218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680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46933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Hospital,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Kothagiri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Nilgiris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552996"/>
              </p:ext>
            </p:extLst>
          </p:nvPr>
        </p:nvGraphicFramePr>
        <p:xfrm>
          <a:off x="457200" y="685800"/>
          <a:ext cx="8229600" cy="5943600"/>
        </p:xfrm>
        <a:graphic>
          <a:graphicData uri="http://schemas.openxmlformats.org/drawingml/2006/table">
            <a:tbl>
              <a:tblPr/>
              <a:tblGrid>
                <a:gridCol w="679898"/>
                <a:gridCol w="3116200"/>
                <a:gridCol w="679898"/>
                <a:gridCol w="3073706"/>
                <a:gridCol w="679898"/>
              </a:tblGrid>
              <a:tr h="55846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S.No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- 5H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Top 10 Package  - 6H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Nos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TN0641 : Acute Severe Asthma with Acute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TN0643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81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CM0501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88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85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627641"/>
              </p:ext>
            </p:extLst>
          </p:nvPr>
        </p:nvGraphicFramePr>
        <p:xfrm>
          <a:off x="228600" y="152400"/>
          <a:ext cx="8686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6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  - Low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Performance Hospitals 11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JAN 2012 TO 10</a:t>
                      </a:r>
                      <a:r>
                        <a:rPr lang="en-US" sz="200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JUN 2017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Preauth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US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</a:t>
                      </a:r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850585"/>
              </p:ext>
            </p:extLst>
          </p:nvPr>
        </p:nvGraphicFramePr>
        <p:xfrm>
          <a:off x="152400" y="457200"/>
          <a:ext cx="88392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863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PUDUKOTTAI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3531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274801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hospital,Arranthangi,Pudukottai,TN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429132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72264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Strength- 168</a:t>
            </a:r>
          </a:p>
        </p:txBody>
      </p:sp>
    </p:spTree>
    <p:extLst>
      <p:ext uri="{BB962C8B-B14F-4D97-AF65-F5344CB8AC3E}">
        <p14:creationId xmlns:p14="http://schemas.microsoft.com/office/powerpoint/2010/main" val="154339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6052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hospital,Arranthangi,Pudukottai,TN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1" cy="6123956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15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8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TN0956: Reconstructive surgery follwing facio maxillary trauma, fracture mandible, maxilla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TN0862: Epigastric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CM0758 : INCISIONAL HERNIA REPAIR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CM0778-A-I : WIDE EXICISION/ LUMPECTOMY - TUMORS OF BREAST -BENIGN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TN0110 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2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 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895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016763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Hospital,Thirumayam,Pudukottai,TN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85720" y="4429132"/>
          <a:ext cx="850112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Strength- 66</a:t>
            </a:r>
          </a:p>
        </p:txBody>
      </p:sp>
    </p:spTree>
    <p:extLst>
      <p:ext uri="{BB962C8B-B14F-4D97-AF65-F5344CB8AC3E}">
        <p14:creationId xmlns:p14="http://schemas.microsoft.com/office/powerpoint/2010/main" val="261076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096678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Hospital,Thirumayam,Pudukottai,TN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1" cy="6108586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151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0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TN0643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183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64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9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TN0710 : Hemorrhagic Stroke/Strokes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4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CM0501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5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TN0664 : Acute Respiratory Failure (Without Ventilator)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27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95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41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602304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Gandarvakottai,Pudukottai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357950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Strength- 32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</p:spTree>
    <p:extLst>
      <p:ext uri="{BB962C8B-B14F-4D97-AF65-F5344CB8AC3E}">
        <p14:creationId xmlns:p14="http://schemas.microsoft.com/office/powerpoint/2010/main" val="77115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628490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Annavasal,Pudukottai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269327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6" cy="1306137"/>
        </p:xfrm>
        <a:graphic>
          <a:graphicData uri="http://schemas.openxmlformats.org/drawingml/2006/table">
            <a:tbl>
              <a:tblPr/>
              <a:tblGrid>
                <a:gridCol w="870617"/>
                <a:gridCol w="1119368"/>
                <a:gridCol w="1119368"/>
                <a:gridCol w="994992"/>
                <a:gridCol w="1243740"/>
                <a:gridCol w="1107299"/>
                <a:gridCol w="1094306"/>
                <a:gridCol w="109430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IN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500826" y="3929066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Strength- 52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34" y="3857628"/>
            <a:ext cx="2465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err="1" smtClean="0">
                <a:solidFill>
                  <a:srgbClr val="FF0000"/>
                </a:solidFill>
              </a:rPr>
              <a:t>Emp</a:t>
            </a:r>
            <a:r>
              <a:rPr lang="en-IN" b="1" dirty="0" smtClean="0">
                <a:solidFill>
                  <a:srgbClr val="FF0000"/>
                </a:solidFill>
              </a:rPr>
              <a:t> Date- 15.5.2017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14282" y="2348860"/>
          <a:ext cx="8643997" cy="1306137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</a:t>
                      </a:r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11.06.2017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61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0034" y="2357430"/>
            <a:ext cx="821533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    RAMANATHAPURAM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85836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7116635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Kamudhi,Ramanathapuram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500570"/>
          <a:ext cx="864399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Strength- 62</a:t>
            </a:r>
          </a:p>
        </p:txBody>
      </p:sp>
    </p:spTree>
    <p:extLst>
      <p:ext uri="{BB962C8B-B14F-4D97-AF65-F5344CB8AC3E}">
        <p14:creationId xmlns:p14="http://schemas.microsoft.com/office/powerpoint/2010/main" val="3956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82741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Kamudhi,Ramanathapuram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1" cy="6055813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05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10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30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TN0622: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705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CM0475B 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58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CM0623-II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00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TN0311: Flap Surgeries A) Cutaneous Flap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444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TN0622 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953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TN0371 : Toal Knee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7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45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131744"/>
              </p:ext>
            </p:extLst>
          </p:nvPr>
        </p:nvGraphicFramePr>
        <p:xfrm>
          <a:off x="1752600" y="533400"/>
          <a:ext cx="55626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62600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DIRECTORATE  PREAUTH PERFORMANCE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3574476"/>
              </p:ext>
            </p:extLst>
          </p:nvPr>
        </p:nvGraphicFramePr>
        <p:xfrm>
          <a:off x="228600" y="1066799"/>
          <a:ext cx="8686800" cy="5105400"/>
        </p:xfrm>
        <a:graphic>
          <a:graphicData uri="http://schemas.openxmlformats.org/drawingml/2006/table">
            <a:tbl>
              <a:tblPr/>
              <a:tblGrid>
                <a:gridCol w="667748"/>
                <a:gridCol w="1084852"/>
                <a:gridCol w="960886"/>
                <a:gridCol w="1156419"/>
                <a:gridCol w="1238370"/>
                <a:gridCol w="1183736"/>
                <a:gridCol w="1156419"/>
                <a:gridCol w="1238370"/>
              </a:tblGrid>
              <a:tr h="8269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S.No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Directorate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11-01-2016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10-06-2016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11-01-2017 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 10-06-2017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550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Appr. Nos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Crores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Nos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</a:t>
                      </a:r>
                      <a:r>
                        <a:rPr lang="en-US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 Crores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898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DMS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898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DME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57332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62769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898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PRIVATE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111092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104625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125532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256.72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82693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             Grand Total</a:t>
                      </a:r>
                    </a:p>
                  </a:txBody>
                  <a:tcPr marL="8620" marR="8620" marT="8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182959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164685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332.58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218099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198553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9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74400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Keelakkarai,RamanathapuramTN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643998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Strength- 60</a:t>
            </a:r>
          </a:p>
        </p:txBody>
      </p:sp>
    </p:spTree>
    <p:extLst>
      <p:ext uri="{BB962C8B-B14F-4D97-AF65-F5344CB8AC3E}">
        <p14:creationId xmlns:p14="http://schemas.microsoft.com/office/powerpoint/2010/main" val="69349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866042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Keelakkarai,RamanathapuramTN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81232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42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3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2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CM0519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13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TN0889: Operation for Acute Intestinal Obstrucion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9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TN0989: Soft tissue tumors wide excision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57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TN0302: Reconstructive Lower Limb Surgery Following Infection, Trauma, Tumors / Malignancy, Developmental Including Diabetic Foot - Moderate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TN0641 : Acute Severe Asthma with Acute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90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TN0154: Radical Hysterectomy + Bilateral Pelvic Lymph Node Dissection (BPLND) + Bilateral Salpingo Ophorectomy (BSO) / Ovarian Transposition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CM0501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66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TN0664 : Acute Respiratory Failure (Without Ventilator)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177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819229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Hospital,Mudukalathur,Ramanthapuram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00570"/>
          <a:ext cx="857256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Strength- 62</a:t>
            </a:r>
          </a:p>
        </p:txBody>
      </p:sp>
    </p:spTree>
    <p:extLst>
      <p:ext uri="{BB962C8B-B14F-4D97-AF65-F5344CB8AC3E}">
        <p14:creationId xmlns:p14="http://schemas.microsoft.com/office/powerpoint/2010/main" val="360852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819969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Hospital,Mudukalathur,Ramanthapuram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56924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0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93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TN0375: Kerosene Ingestion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050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CM0982 : OP /ANY POISIONING - CONSERVATIVE MANAGEMENT OR WITHOUT VENTILATORY SUPPORT (ONLY WITH FIR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67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CM0213 : NECROTISING ENTEROCOLITIS - CLINICAL SEPSIS /HYPERBILIRUBINEMIA /NON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1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TN0375 : Kerosene Ingestion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64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67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7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774374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Hospital,Parthibanur,Ramanathapuram,TN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00570"/>
          <a:ext cx="857256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Strength- 30</a:t>
            </a:r>
          </a:p>
        </p:txBody>
      </p:sp>
    </p:spTree>
    <p:extLst>
      <p:ext uri="{BB962C8B-B14F-4D97-AF65-F5344CB8AC3E}">
        <p14:creationId xmlns:p14="http://schemas.microsoft.com/office/powerpoint/2010/main" val="277533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943320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Hospital,Parthibanur,Ramanathapuram,TN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56973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2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7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TN0641 : Acute Severe Asthma with Acute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TN0643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TN0371 : Toal Knee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21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9134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Hospital,Rameshwaram,Ramanathapuram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429132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Strength- 62</a:t>
            </a:r>
          </a:p>
        </p:txBody>
      </p:sp>
    </p:spTree>
    <p:extLst>
      <p:ext uri="{BB962C8B-B14F-4D97-AF65-F5344CB8AC3E}">
        <p14:creationId xmlns:p14="http://schemas.microsoft.com/office/powerpoint/2010/main" val="36309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967947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Hospital,Rameshwaram,Ramanathapuram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58961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2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TN0902: Stay in General Ward @Rs.500/Day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TN0643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TN0670: Acute Pancreatitis (Mild)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CM0501 : ACUTE BRONCHITIS AND PNEUMONIA WITH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7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TN0641 : Acute Severe Asthma with Acute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7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9770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Hospital,Thiruvadanai,Ramanthapuram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00570"/>
          <a:ext cx="857256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Strength- 62</a:t>
            </a:r>
          </a:p>
        </p:txBody>
      </p:sp>
    </p:spTree>
    <p:extLst>
      <p:ext uri="{BB962C8B-B14F-4D97-AF65-F5344CB8AC3E}">
        <p14:creationId xmlns:p14="http://schemas.microsoft.com/office/powerpoint/2010/main" val="382737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567097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Hospital,Thiruvadanai,Ramanthapuram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</a:t>
                      </a:r>
                      <a:r>
                        <a:rPr lang="pt-BR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5963500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221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CM0519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322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TN0285: Mild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 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TN0402: Acute Pancreatitis/Acute Hepatitis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71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TN0692: Refractory Cardiac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TN0669: Massive Hemoptysis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TN0650: Thrombocytopenia with Bleeding Diathesis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1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36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4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1" y="2761565"/>
            <a:ext cx="4876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  ARIYALUR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7433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537988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Hospital,Uchipuli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72008"/>
          <a:ext cx="8572560" cy="1928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Strength- 30</a:t>
            </a:r>
          </a:p>
        </p:txBody>
      </p:sp>
    </p:spTree>
    <p:extLst>
      <p:ext uri="{BB962C8B-B14F-4D97-AF65-F5344CB8AC3E}">
        <p14:creationId xmlns:p14="http://schemas.microsoft.com/office/powerpoint/2010/main" val="11504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067216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Hospital,Uchipuli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572564" cy="6084840"/>
        </p:xfrm>
        <a:graphic>
          <a:graphicData uri="http://schemas.openxmlformats.org/drawingml/2006/table">
            <a:tbl>
              <a:tblPr/>
              <a:tblGrid>
                <a:gridCol w="571388"/>
                <a:gridCol w="3193672"/>
                <a:gridCol w="591782"/>
                <a:gridCol w="3521894"/>
                <a:gridCol w="693828"/>
              </a:tblGrid>
              <a:tr h="2126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286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4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97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837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63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0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088288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Paramakudi,Ramanathpuram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6439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Strength- 208</a:t>
            </a:r>
          </a:p>
        </p:txBody>
      </p:sp>
    </p:spTree>
    <p:extLst>
      <p:ext uri="{BB962C8B-B14F-4D97-AF65-F5344CB8AC3E}">
        <p14:creationId xmlns:p14="http://schemas.microsoft.com/office/powerpoint/2010/main" val="151569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478990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Qrtrs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Paramakudi,Ramanathpuram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6" y="614299"/>
          <a:ext cx="8644001" cy="6072087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105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42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CM0982 : OP /ANY POISIONING - CONSERVATIVE MANAGEMENT OR WITHOUT VENTILATORY SUPPORT (ONLY WITH FIR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TN0278: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TN0407: Dengue Shock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CM0233 : SEVERE BRONCHIOLITIS/SEVERE BRONCHO PNEUMONIA / 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82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5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CM0626 A : DENGUE SHOCK SYNDROME -(ADULT/PAEDIATRICS)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63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TN0571: Mastoidectomy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0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TN0587 : Endoscopic Sinus Surgery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87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112080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1,183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94.47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500570"/>
          <a:ext cx="86439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Strength- 684</a:t>
            </a:r>
          </a:p>
        </p:txBody>
      </p:sp>
    </p:spTree>
    <p:extLst>
      <p:ext uri="{BB962C8B-B14F-4D97-AF65-F5344CB8AC3E}">
        <p14:creationId xmlns:p14="http://schemas.microsoft.com/office/powerpoint/2010/main" val="24190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57344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Hospital,Ramanathapuram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644001" cy="6044649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110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828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34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TN0701: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343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CM0516B : ISCHEMIC STROKE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961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7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TN0533: A. V Fistula at Elbow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5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9589318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Govt.Upgraded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PHC,Sayalkudi,Paramakudi,Ramnad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501122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Strength- 30</a:t>
            </a:r>
          </a:p>
        </p:txBody>
      </p:sp>
    </p:spTree>
    <p:extLst>
      <p:ext uri="{BB962C8B-B14F-4D97-AF65-F5344CB8AC3E}">
        <p14:creationId xmlns:p14="http://schemas.microsoft.com/office/powerpoint/2010/main" val="220732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7883805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Govt.Upgraded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PHC,Sayalkudi,Paramakudi,Ramnad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7" y="614299"/>
          <a:ext cx="8644001" cy="6077453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3"/>
                <a:gridCol w="699610"/>
              </a:tblGrid>
              <a:tr h="212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Perinatal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Asphyxia - Non-Ventilated clinical Sepsis with or without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Hyperbilirubinemia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213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 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04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CM0219 A : TERM BABY HYPERBILIRUBINEMIA - EXCHANGE TRANSFUSION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2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8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3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SIVAGANGAI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17935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271765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Thirupathur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Sivagangai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715436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Strength- 75</a:t>
            </a:r>
          </a:p>
        </p:txBody>
      </p:sp>
    </p:spTree>
    <p:extLst>
      <p:ext uri="{BB962C8B-B14F-4D97-AF65-F5344CB8AC3E}">
        <p14:creationId xmlns:p14="http://schemas.microsoft.com/office/powerpoint/2010/main" val="22918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814460"/>
              </p:ext>
            </p:extLst>
          </p:nvPr>
        </p:nvGraphicFramePr>
        <p:xfrm>
          <a:off x="2019300" y="152400"/>
          <a:ext cx="52578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57800"/>
              </a:tblGrid>
              <a:tr h="1741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Head Quarters </a:t>
                      </a:r>
                      <a:r>
                        <a:rPr lang="en-US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Hospital,Ariyalur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071168"/>
              </p:ext>
            </p:extLst>
          </p:nvPr>
        </p:nvGraphicFramePr>
        <p:xfrm>
          <a:off x="228599" y="609600"/>
          <a:ext cx="8610601" cy="1704975"/>
        </p:xfrm>
        <a:graphic>
          <a:graphicData uri="http://schemas.openxmlformats.org/drawingml/2006/table">
            <a:tbl>
              <a:tblPr/>
              <a:tblGrid>
                <a:gridCol w="1457178"/>
                <a:gridCol w="1148080"/>
                <a:gridCol w="1089204"/>
                <a:gridCol w="1089204"/>
                <a:gridCol w="1092884"/>
                <a:gridCol w="853701"/>
                <a:gridCol w="942014"/>
                <a:gridCol w="938336"/>
              </a:tblGrid>
              <a:tr h="35582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Preauth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CANCELLED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6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651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1343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39.53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367463"/>
              </p:ext>
            </p:extLst>
          </p:nvPr>
        </p:nvGraphicFramePr>
        <p:xfrm>
          <a:off x="228600" y="2482051"/>
          <a:ext cx="8610600" cy="1519090"/>
        </p:xfrm>
        <a:graphic>
          <a:graphicData uri="http://schemas.openxmlformats.org/drawingml/2006/table">
            <a:tbl>
              <a:tblPr/>
              <a:tblGrid>
                <a:gridCol w="1383847"/>
                <a:gridCol w="1230085"/>
                <a:gridCol w="1595511"/>
                <a:gridCol w="1199204"/>
                <a:gridCol w="1109467"/>
                <a:gridCol w="1113545"/>
                <a:gridCol w="978941"/>
              </a:tblGrid>
              <a:tr h="31702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Claims Status on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11.06.2016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&amp; 17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RECEIVED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CLAIMS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APPROVED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DENIED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NMI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PROCESS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02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Amt. in Lakhs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Nos.</a:t>
                      </a:r>
                    </a:p>
                  </a:txBody>
                  <a:tcPr marL="9049" marR="9049" marT="904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41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049" marR="9049" marT="904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63402"/>
              </p:ext>
            </p:extLst>
          </p:nvPr>
        </p:nvGraphicFramePr>
        <p:xfrm>
          <a:off x="304800" y="4495800"/>
          <a:ext cx="8382000" cy="213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562600" y="4001141"/>
            <a:ext cx="309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solidFill>
                  <a:srgbClr val="FF0000"/>
                </a:solidFill>
              </a:rPr>
              <a:t>Bed Strength - 132</a:t>
            </a:r>
            <a:endParaRPr lang="en-IN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83147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Thirupathur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Sivagangai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5" y="614299"/>
          <a:ext cx="8644002" cy="6100848"/>
        </p:xfrm>
        <a:graphic>
          <a:graphicData uri="http://schemas.openxmlformats.org/drawingml/2006/table">
            <a:tbl>
              <a:tblPr/>
              <a:tblGrid>
                <a:gridCol w="576149"/>
                <a:gridCol w="3220286"/>
                <a:gridCol w="596713"/>
                <a:gridCol w="3551244"/>
                <a:gridCol w="699610"/>
              </a:tblGrid>
              <a:tr h="2223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0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TN0871: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Appendicular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TN0641 : Acute Severe Asthma with Acute Respiratory Failure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76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0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TN0973: Cholecystectomy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0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TN0642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CM0623-I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TN0622: Vaginal Hysterectomy with Mesh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7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TN0860: Modified Radical Mastectomy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CM0500 : COPD RESPIRATORY FAILURE (INFECTIVE EXACERBATION)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018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454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CM0487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7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39814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hospital,Devakottai,Sivagangai,TN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429132"/>
          <a:ext cx="8643998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Strength- 86</a:t>
            </a:r>
          </a:p>
        </p:txBody>
      </p:sp>
    </p:spTree>
    <p:extLst>
      <p:ext uri="{BB962C8B-B14F-4D97-AF65-F5344CB8AC3E}">
        <p14:creationId xmlns:p14="http://schemas.microsoft.com/office/powerpoint/2010/main" val="16435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369375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hospital,Devakottai,Sivagangai,TN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4" y="614299"/>
          <a:ext cx="8644004" cy="6101341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5"/>
                <a:gridCol w="699610"/>
              </a:tblGrid>
              <a:tr h="21217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683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TN0870: Lap.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Appendicectomy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1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104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TN0254: Hormonal Therapy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09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CM0220 A : TERM BABY PERSISTENT PULMONARY HYPERTENSION / MECONIUM ASPIRATION SYNDROME / PERINATAL ASPHYXIA /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30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748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50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TN0956 : Reconstructive surgery follwing facio maxillary trauma, fracture mandible, maxilla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251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 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1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796802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Karaikudi,Sivagangai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14282" y="4500570"/>
          <a:ext cx="8643998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Strength- 222</a:t>
            </a:r>
          </a:p>
        </p:txBody>
      </p:sp>
    </p:spTree>
    <p:extLst>
      <p:ext uri="{BB962C8B-B14F-4D97-AF65-F5344CB8AC3E}">
        <p14:creationId xmlns:p14="http://schemas.microsoft.com/office/powerpoint/2010/main" val="37910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559241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Hospital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Karaikudi,Sivagangai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4" y="614299"/>
          <a:ext cx="8644004" cy="6081183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5"/>
                <a:gridCol w="699610"/>
              </a:tblGrid>
              <a:tr h="21373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TN0637: Abdominal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Hystrectomy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67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79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15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CM0923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TN0209: Adriamycin/Cyclophosphamide (AC)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TN0702 : Maintenance Haemodialysis For CRF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431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TN0110: Lumpectomy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CM0513 : MAINTANENCE HEMODIALYSIS FOR CRF (8 DIALYSIS) INCLUDING SEROPOSITIVE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CM0225 A : TERM - WITH OR WITHOUT /SEVERE PERINATAL ASPHYXIA /SEPTIC SHOCK /SEIZURES /RENAL FAILURE/ - NON VENTILATED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CM0623-I : ABDOMINAL HYSTERECTOMY FOR BENIGN / MALIGNANT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726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TN0867: Umbilical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76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TN0974: Lap.Cholecystectomy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 : Fracture Shaft of 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88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33170" y="2761565"/>
            <a:ext cx="50582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   THANJAVUR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5364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841958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PATTUKOTTAI HOSPITAL, THANJAVUR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16.60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429132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Strength- 202</a:t>
            </a:r>
          </a:p>
        </p:txBody>
      </p:sp>
    </p:spTree>
    <p:extLst>
      <p:ext uri="{BB962C8B-B14F-4D97-AF65-F5344CB8AC3E}">
        <p14:creationId xmlns:p14="http://schemas.microsoft.com/office/powerpoint/2010/main" val="101719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69612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 PATTUKOTTAI HOSPITAL, THANJAVUR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4" y="614299"/>
          <a:ext cx="8644004" cy="6062960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5"/>
                <a:gridCol w="699610"/>
              </a:tblGrid>
              <a:tr h="2154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TN0565: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393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6522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CM0183 : SURGICAL CORRECTION OF LONGBONE FRACTURE-FRACTURE NECK/ SHAFT OF FEMUR/FRACTURE SHAFT OF OTHER LONG BONES (HUMERUS,BOTH BONES OF FOREARM,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2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TN0279: Upto-40% Mixed Burns (With Surgeries)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7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TN0670: Acute Pancreatitis (Mild)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CM0475A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TN0699: Nephrotic Syndrome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 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TN0871: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TN0711 : Ischemic Strokes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29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TN0701 : Chronic Renal Failure 1 (CRF 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061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CM0924 : APPENDICULAR PERFORATION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45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784066"/>
              </p:ext>
            </p:extLst>
          </p:nvPr>
        </p:nvGraphicFramePr>
        <p:xfrm>
          <a:off x="1714480" y="142852"/>
          <a:ext cx="6357982" cy="3571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57982"/>
              </a:tblGrid>
              <a:tr h="35719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Kumbakonam,Thanjavur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400114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Month Wise Performance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283" y="642917"/>
          <a:ext cx="8643997" cy="1568798"/>
        </p:xfrm>
        <a:graphic>
          <a:graphicData uri="http://schemas.openxmlformats.org/drawingml/2006/table">
            <a:tbl>
              <a:tblPr/>
              <a:tblGrid>
                <a:gridCol w="1021568"/>
                <a:gridCol w="1193009"/>
                <a:gridCol w="1000903"/>
                <a:gridCol w="1169266"/>
                <a:gridCol w="1172343"/>
                <a:gridCol w="1144648"/>
                <a:gridCol w="935411"/>
                <a:gridCol w="1006849"/>
              </a:tblGrid>
              <a:tr h="386703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Preauth</a:t>
                      </a:r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Status on 11.06.2016 &amp; 17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2767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APPROVED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CANCELLED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2033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94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29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14282" y="2348860"/>
          <a:ext cx="8643997" cy="1651644"/>
        </p:xfrm>
        <a:graphic>
          <a:graphicData uri="http://schemas.openxmlformats.org/drawingml/2006/table">
            <a:tbl>
              <a:tblPr/>
              <a:tblGrid>
                <a:gridCol w="1000130"/>
                <a:gridCol w="1285886"/>
                <a:gridCol w="1143008"/>
                <a:gridCol w="1428760"/>
                <a:gridCol w="1272021"/>
                <a:gridCol w="1257096"/>
                <a:gridCol w="1257096"/>
              </a:tblGrid>
              <a:tr h="472135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Claims Status on 11.06.2016 &amp; 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8346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RECEIVED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CLAIMS APPROVED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DENIED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NMI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PROCESS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621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Amt. In Lakhs</a:t>
                      </a:r>
                      <a:endParaRPr lang="en-IN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Nos.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550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43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6H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lang="en-IN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285720" y="4500570"/>
          <a:ext cx="857256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/>
          <p:cNvSpPr/>
          <p:nvPr/>
        </p:nvSpPr>
        <p:spPr>
          <a:xfrm>
            <a:off x="6500826" y="4071942"/>
            <a:ext cx="2140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Bed Strength- 526</a:t>
            </a:r>
          </a:p>
        </p:txBody>
      </p:sp>
    </p:spTree>
    <p:extLst>
      <p:ext uri="{BB962C8B-B14F-4D97-AF65-F5344CB8AC3E}">
        <p14:creationId xmlns:p14="http://schemas.microsoft.com/office/powerpoint/2010/main" val="224897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74722"/>
              </p:ext>
            </p:extLst>
          </p:nvPr>
        </p:nvGraphicFramePr>
        <p:xfrm>
          <a:off x="2019300" y="152400"/>
          <a:ext cx="5905500" cy="3143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05500"/>
              </a:tblGrid>
              <a:tr h="17418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Govt.Head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Quarters Hosp </a:t>
                      </a:r>
                      <a:r>
                        <a:rPr lang="en-IN" sz="20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Kumbakonam,Thanjavur</a:t>
                      </a:r>
                      <a:r>
                        <a:rPr lang="en-IN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TN.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85714" y="614299"/>
          <a:ext cx="8644004" cy="6081362"/>
        </p:xfrm>
        <a:graphic>
          <a:graphicData uri="http://schemas.openxmlformats.org/drawingml/2006/table">
            <a:tbl>
              <a:tblPr/>
              <a:tblGrid>
                <a:gridCol w="576149"/>
                <a:gridCol w="3220287"/>
                <a:gridCol w="596713"/>
                <a:gridCol w="3551245"/>
                <a:gridCol w="699610"/>
              </a:tblGrid>
              <a:tr h="2125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S.No</a:t>
                      </a:r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- 5H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Top 10 Package  - 6H 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Nos</a:t>
                      </a:r>
                      <a:endParaRPr lang="en-IN" sz="1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TN0637: Abdominal </a:t>
                      </a:r>
                      <a:r>
                        <a:rPr lang="en-IN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Hystrectomy</a:t>
                      </a:r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TN0565 : Hearing Aid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TN0314-b: Fracture Shaft of Other Long Bones (Humerus, Both Bones of Forarm, Both Bones of Leg)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TN0385 : Term Baby /Culture Positive Sepsis/ Non-Ventilated/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686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TN0386: Preterm Baby/ Clinical Sepsis/ Hyperbilirubinemia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TN0392 : Severe Bronchiolitis/Severe Broncho Pneumonia/Severe aspiration Pneumonia (Non-Ventilated)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0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CM0399 : HEARING AID - RESERVED TO GOVT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TN0621: Vaginal Hysterectomy with Pelvic Floor Repair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CM0218 A : TERM BABY WITH CULTURE POSITIVE SEPSIS / CLINICAL SEPSIS WITHOUT MECHANICAL VENTILATION / CPAP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40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TN0388: Term Baby With Severe Perinatal Asphyxia - Non-Ventilated clinical Sepsis with or without Hyperbilirubinemia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TN0314-a: Fracture Neck/ Shaft Of Femur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TN0637 : Abdominal Hystrectomy for Benign Conditions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TN0860: Modified Radical Mastectomy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CM0923 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845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TN0869: Ventral and Scar Hernia with Mesh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CM0158 : UPTO-40% WITH SCALDS (CONSERVATIVE)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022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05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379" marR="4379" marT="43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TN0870: Lap. Appendicectomy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TN0688 : Acute MI (Conservative Management without Angiogram)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53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5199</TotalTime>
  <Words>20003</Words>
  <Application>Microsoft Office PowerPoint</Application>
  <PresentationFormat>On-screen Show (4:3)</PresentationFormat>
  <Paragraphs>7871</Paragraphs>
  <Slides>164</Slides>
  <Notes>59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164</vt:i4>
      </vt:variant>
    </vt:vector>
  </HeadingPairs>
  <TitlesOfParts>
    <vt:vector size="165" baseType="lpstr">
      <vt:lpstr>Apothecary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 India</dc:title>
  <dc:creator>TNCMHS</dc:creator>
  <cp:lastModifiedBy>Eswaran.R/Exec./CHN/Vidal Health/TPA</cp:lastModifiedBy>
  <cp:revision>715</cp:revision>
  <cp:lastPrinted>2014-05-27T11:20:18Z</cp:lastPrinted>
  <dcterms:created xsi:type="dcterms:W3CDTF">2012-07-04T07:22:49Z</dcterms:created>
  <dcterms:modified xsi:type="dcterms:W3CDTF">2017-06-19T13:01:46Z</dcterms:modified>
</cp:coreProperties>
</file>